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6"/>
  </p:notesMasterIdLst>
  <p:sldIdLst>
    <p:sldId id="258" r:id="rId2"/>
    <p:sldId id="259" r:id="rId3"/>
    <p:sldId id="260" r:id="rId4"/>
    <p:sldId id="280" r:id="rId5"/>
    <p:sldId id="281" r:id="rId6"/>
    <p:sldId id="282" r:id="rId7"/>
    <p:sldId id="283" r:id="rId8"/>
    <p:sldId id="284" r:id="rId9"/>
    <p:sldId id="285" r:id="rId10"/>
    <p:sldId id="261" r:id="rId11"/>
    <p:sldId id="288" r:id="rId12"/>
    <p:sldId id="289" r:id="rId13"/>
    <p:sldId id="263" r:id="rId14"/>
    <p:sldId id="264" r:id="rId15"/>
    <p:sldId id="265" r:id="rId16"/>
    <p:sldId id="266" r:id="rId17"/>
    <p:sldId id="309" r:id="rId18"/>
    <p:sldId id="314" r:id="rId19"/>
    <p:sldId id="329" r:id="rId20"/>
    <p:sldId id="330" r:id="rId21"/>
    <p:sldId id="331" r:id="rId22"/>
    <p:sldId id="332" r:id="rId23"/>
    <p:sldId id="333" r:id="rId24"/>
    <p:sldId id="416" r:id="rId25"/>
    <p:sldId id="417" r:id="rId26"/>
    <p:sldId id="418" r:id="rId27"/>
    <p:sldId id="394" r:id="rId28"/>
    <p:sldId id="400" r:id="rId29"/>
    <p:sldId id="399" r:id="rId30"/>
    <p:sldId id="398" r:id="rId31"/>
    <p:sldId id="403" r:id="rId32"/>
    <p:sldId id="397" r:id="rId33"/>
    <p:sldId id="396" r:id="rId34"/>
    <p:sldId id="401" r:id="rId35"/>
    <p:sldId id="402" r:id="rId36"/>
    <p:sldId id="404" r:id="rId37"/>
    <p:sldId id="409" r:id="rId38"/>
    <p:sldId id="406" r:id="rId39"/>
    <p:sldId id="408" r:id="rId40"/>
    <p:sldId id="407" r:id="rId41"/>
    <p:sldId id="415" r:id="rId42"/>
    <p:sldId id="414" r:id="rId43"/>
    <p:sldId id="336" r:id="rId44"/>
    <p:sldId id="337" r:id="rId45"/>
    <p:sldId id="338" r:id="rId46"/>
    <p:sldId id="339" r:id="rId47"/>
    <p:sldId id="340" r:id="rId48"/>
    <p:sldId id="341" r:id="rId49"/>
    <p:sldId id="419" r:id="rId50"/>
    <p:sldId id="421" r:id="rId51"/>
    <p:sldId id="422" r:id="rId52"/>
    <p:sldId id="298" r:id="rId53"/>
    <p:sldId id="299" r:id="rId54"/>
    <p:sldId id="300" r:id="rId55"/>
    <p:sldId id="301" r:id="rId56"/>
    <p:sldId id="302" r:id="rId57"/>
    <p:sldId id="303" r:id="rId58"/>
    <p:sldId id="304" r:id="rId59"/>
    <p:sldId id="305" r:id="rId60"/>
    <p:sldId id="306" r:id="rId61"/>
    <p:sldId id="307" r:id="rId62"/>
    <p:sldId id="308" r:id="rId63"/>
    <p:sldId id="342" r:id="rId64"/>
    <p:sldId id="343" r:id="rId65"/>
    <p:sldId id="344" r:id="rId66"/>
    <p:sldId id="345" r:id="rId67"/>
    <p:sldId id="346" r:id="rId68"/>
    <p:sldId id="347" r:id="rId69"/>
    <p:sldId id="348" r:id="rId70"/>
    <p:sldId id="349" r:id="rId71"/>
    <p:sldId id="389" r:id="rId72"/>
    <p:sldId id="390" r:id="rId73"/>
    <p:sldId id="391" r:id="rId74"/>
    <p:sldId id="392" r:id="rId75"/>
    <p:sldId id="387" r:id="rId76"/>
    <p:sldId id="388" r:id="rId77"/>
    <p:sldId id="350" r:id="rId78"/>
    <p:sldId id="351" r:id="rId79"/>
    <p:sldId id="352" r:id="rId80"/>
    <p:sldId id="354" r:id="rId81"/>
    <p:sldId id="355" r:id="rId82"/>
    <p:sldId id="356" r:id="rId83"/>
    <p:sldId id="357" r:id="rId84"/>
    <p:sldId id="358" r:id="rId85"/>
    <p:sldId id="385" r:id="rId86"/>
    <p:sldId id="386" r:id="rId87"/>
    <p:sldId id="434" r:id="rId88"/>
    <p:sldId id="435" r:id="rId89"/>
    <p:sldId id="436" r:id="rId90"/>
    <p:sldId id="437" r:id="rId91"/>
    <p:sldId id="439" r:id="rId92"/>
    <p:sldId id="438" r:id="rId93"/>
    <p:sldId id="440" r:id="rId94"/>
    <p:sldId id="441" r:id="rId95"/>
    <p:sldId id="442" r:id="rId96"/>
    <p:sldId id="443" r:id="rId97"/>
    <p:sldId id="290" r:id="rId98"/>
    <p:sldId id="296" r:id="rId99"/>
    <p:sldId id="297" r:id="rId100"/>
    <p:sldId id="312" r:id="rId101"/>
    <p:sldId id="313" r:id="rId102"/>
    <p:sldId id="310" r:id="rId103"/>
    <p:sldId id="359" r:id="rId104"/>
    <p:sldId id="360" r:id="rId105"/>
    <p:sldId id="361" r:id="rId106"/>
    <p:sldId id="362" r:id="rId107"/>
    <p:sldId id="363" r:id="rId108"/>
    <p:sldId id="364" r:id="rId109"/>
    <p:sldId id="365" r:id="rId110"/>
    <p:sldId id="366" r:id="rId111"/>
    <p:sldId id="367" r:id="rId112"/>
    <p:sldId id="368" r:id="rId113"/>
    <p:sldId id="369" r:id="rId114"/>
    <p:sldId id="426" r:id="rId115"/>
    <p:sldId id="425" r:id="rId116"/>
    <p:sldId id="372" r:id="rId117"/>
    <p:sldId id="373" r:id="rId118"/>
    <p:sldId id="370" r:id="rId119"/>
    <p:sldId id="375" r:id="rId120"/>
    <p:sldId id="376" r:id="rId121"/>
    <p:sldId id="377" r:id="rId122"/>
    <p:sldId id="423" r:id="rId123"/>
    <p:sldId id="379" r:id="rId124"/>
    <p:sldId id="380" r:id="rId125"/>
    <p:sldId id="381" r:id="rId126"/>
    <p:sldId id="382" r:id="rId127"/>
    <p:sldId id="383" r:id="rId128"/>
    <p:sldId id="384" r:id="rId129"/>
    <p:sldId id="427" r:id="rId130"/>
    <p:sldId id="428" r:id="rId131"/>
    <p:sldId id="429" r:id="rId132"/>
    <p:sldId id="430" r:id="rId133"/>
    <p:sldId id="431" r:id="rId134"/>
    <p:sldId id="432"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3D06"/>
    <a:srgbClr val="001746"/>
    <a:srgbClr val="00194C"/>
    <a:srgbClr val="C75F09"/>
    <a:srgbClr val="B38259"/>
    <a:srgbClr val="73492F"/>
    <a:srgbClr val="8555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29" autoAdjust="0"/>
    <p:restoredTop sz="92826" autoAdjust="0"/>
  </p:normalViewPr>
  <p:slideViewPr>
    <p:cSldViewPr>
      <p:cViewPr>
        <p:scale>
          <a:sx n="70" d="100"/>
          <a:sy n="70" d="100"/>
        </p:scale>
        <p:origin x="-1368" y="-77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2700A-FAC7-354C-8711-E174D8DDEF6D}" type="datetimeFigureOut">
              <a:rPr lang="en-US" smtClean="0"/>
              <a:t>2/7/2012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9FE5F-67C7-F348-87C3-15C035E86714}" type="slidenum">
              <a:rPr lang="en-US" smtClean="0"/>
              <a:t>‹#›</a:t>
            </a:fld>
            <a:endParaRPr lang="en-US"/>
          </a:p>
        </p:txBody>
      </p:sp>
    </p:spTree>
    <p:extLst>
      <p:ext uri="{BB962C8B-B14F-4D97-AF65-F5344CB8AC3E}">
        <p14:creationId xmlns:p14="http://schemas.microsoft.com/office/powerpoint/2010/main" val="255160774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9456549-B4F1-44C5-8A33-E447447448E6}" type="datetimeFigureOut">
              <a:rPr lang="en-GB" smtClean="0"/>
              <a:t>07/02/2012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1739206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9456549-B4F1-44C5-8A33-E447447448E6}" type="datetimeFigureOut">
              <a:rPr lang="en-GB" smtClean="0"/>
              <a:t>07/02/2012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3199005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9456549-B4F1-44C5-8A33-E447447448E6}" type="datetimeFigureOut">
              <a:rPr lang="en-GB" smtClean="0"/>
              <a:t>07/02/2012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1566116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9456549-B4F1-44C5-8A33-E447447448E6}" type="datetimeFigureOut">
              <a:rPr lang="en-GB" smtClean="0"/>
              <a:t>07/02/2012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354308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9456549-B4F1-44C5-8A33-E447447448E6}" type="datetimeFigureOut">
              <a:rPr lang="en-GB" smtClean="0"/>
              <a:t>07/02/2012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1710112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9456549-B4F1-44C5-8A33-E447447448E6}" type="datetimeFigureOut">
              <a:rPr lang="en-GB" smtClean="0"/>
              <a:t>07/02/2012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305261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9456549-B4F1-44C5-8A33-E447447448E6}" type="datetimeFigureOut">
              <a:rPr lang="en-GB" smtClean="0"/>
              <a:t>07/02/2012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1954537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9456549-B4F1-44C5-8A33-E447447448E6}" type="datetimeFigureOut">
              <a:rPr lang="en-GB" smtClean="0"/>
              <a:t>07/02/2012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4124621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456549-B4F1-44C5-8A33-E447447448E6}" type="datetimeFigureOut">
              <a:rPr lang="en-GB" smtClean="0"/>
              <a:t>07/02/2012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394174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456549-B4F1-44C5-8A33-E447447448E6}" type="datetimeFigureOut">
              <a:rPr lang="en-GB" smtClean="0"/>
              <a:t>07/02/2012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2304966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456549-B4F1-44C5-8A33-E447447448E6}" type="datetimeFigureOut">
              <a:rPr lang="en-GB" smtClean="0"/>
              <a:t>07/02/2012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A451AD5-D8CC-4994-9339-4B95B77032A3}" type="slidenum">
              <a:rPr lang="en-GB" smtClean="0"/>
              <a:t>‹#›</a:t>
            </a:fld>
            <a:endParaRPr lang="en-GB"/>
          </a:p>
        </p:txBody>
      </p:sp>
    </p:spTree>
    <p:extLst>
      <p:ext uri="{BB962C8B-B14F-4D97-AF65-F5344CB8AC3E}">
        <p14:creationId xmlns:p14="http://schemas.microsoft.com/office/powerpoint/2010/main" val="1215214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456549-B4F1-44C5-8A33-E447447448E6}" type="datetimeFigureOut">
              <a:rPr lang="en-GB" smtClean="0"/>
              <a:t>07/02/2012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51AD5-D8CC-4994-9339-4B95B77032A3}" type="slidenum">
              <a:rPr lang="en-GB" smtClean="0"/>
              <a:t>‹#›</a:t>
            </a:fld>
            <a:endParaRPr lang="en-GB"/>
          </a:p>
        </p:txBody>
      </p:sp>
    </p:spTree>
    <p:extLst>
      <p:ext uri="{BB962C8B-B14F-4D97-AF65-F5344CB8AC3E}">
        <p14:creationId xmlns:p14="http://schemas.microsoft.com/office/powerpoint/2010/main" val="3438909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0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6.png"/><Relationship Id="rId4" Type="http://schemas.microsoft.com/office/2007/relationships/hdphoto" Target="../media/hdphoto2.wdp"/></Relationships>
</file>

<file path=ppt/slides/_rels/slide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6.png"/><Relationship Id="rId4" Type="http://schemas.microsoft.com/office/2007/relationships/hdphoto" Target="../media/hdphoto2.wdp"/></Relationships>
</file>

<file path=ppt/slides/_rels/slide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6.png"/><Relationship Id="rId4" Type="http://schemas.microsoft.com/office/2007/relationships/hdphoto" Target="../media/hdphoto2.wdp"/></Relationships>
</file>

<file path=ppt/slides/_rels/slide1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9.png"/><Relationship Id="rId5" Type="http://schemas.openxmlformats.org/officeDocument/2006/relationships/image" Target="../media/image48.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3.png"/><Relationship Id="rId7"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48.wmf"/></Relationships>
</file>

<file path=ppt/slides/_rels/slide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5.png"/><Relationship Id="rId5" Type="http://schemas.openxmlformats.org/officeDocument/2006/relationships/image" Target="../media/image48.wmf"/><Relationship Id="rId4" Type="http://schemas.openxmlformats.org/officeDocument/2006/relationships/oleObject" Target="../embeddings/oleObject3.bin"/></Relationships>
</file>

<file path=ppt/slides/_rels/slide1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5.tmp"/></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8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7"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6" y="0"/>
            <a:ext cx="9144536" cy="68580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cap="flat">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sp>
        <p:nvSpPr>
          <p:cNvPr id="8" name="TextBox 7"/>
          <p:cNvSpPr txBox="1"/>
          <p:nvPr/>
        </p:nvSpPr>
        <p:spPr>
          <a:xfrm>
            <a:off x="1217712" y="1135024"/>
            <a:ext cx="6982397" cy="1107996"/>
          </a:xfrm>
          <a:prstGeom prst="rect">
            <a:avLst/>
          </a:prstGeom>
          <a:noFill/>
        </p:spPr>
        <p:txBody>
          <a:bodyPr wrap="square" rtlCol="0">
            <a:spAutoFit/>
          </a:bodyPr>
          <a:lstStyle/>
          <a:p>
            <a:r>
              <a:rPr lang="en-GB" sz="6600" b="1" dirty="0" smtClean="0">
                <a:solidFill>
                  <a:srgbClr val="C75F09"/>
                </a:solidFill>
              </a:rPr>
              <a:t>Red Planet Recycle</a:t>
            </a:r>
            <a:endParaRPr lang="en-GB" sz="6600" b="1" dirty="0">
              <a:solidFill>
                <a:srgbClr val="C75F09"/>
              </a:solidFill>
            </a:endParaRPr>
          </a:p>
        </p:txBody>
      </p:sp>
      <p:sp>
        <p:nvSpPr>
          <p:cNvPr id="9" name="TextBox 8"/>
          <p:cNvSpPr txBox="1"/>
          <p:nvPr/>
        </p:nvSpPr>
        <p:spPr>
          <a:xfrm>
            <a:off x="283272" y="3068532"/>
            <a:ext cx="8715347" cy="492443"/>
          </a:xfrm>
          <a:prstGeom prst="rect">
            <a:avLst/>
          </a:prstGeom>
          <a:noFill/>
        </p:spPr>
        <p:txBody>
          <a:bodyPr wrap="square" rtlCol="0">
            <a:spAutoFit/>
          </a:bodyPr>
          <a:lstStyle/>
          <a:p>
            <a:r>
              <a:rPr lang="en-GB" sz="2600" b="1" dirty="0" smtClean="0">
                <a:solidFill>
                  <a:srgbClr val="001746"/>
                </a:solidFill>
              </a:rPr>
              <a:t>An Investigation Into Advanced Life Support system for Mars</a:t>
            </a:r>
            <a:endParaRPr lang="en-GB" sz="2600" b="1" dirty="0">
              <a:solidFill>
                <a:srgbClr val="001746"/>
              </a:solidFill>
            </a:endParaRPr>
          </a:p>
        </p:txBody>
      </p:sp>
      <p:sp>
        <p:nvSpPr>
          <p:cNvPr id="6" name="TextBox 5"/>
          <p:cNvSpPr txBox="1"/>
          <p:nvPr/>
        </p:nvSpPr>
        <p:spPr>
          <a:xfrm>
            <a:off x="2411760" y="3895189"/>
            <a:ext cx="4104456" cy="492443"/>
          </a:xfrm>
          <a:prstGeom prst="rect">
            <a:avLst/>
          </a:prstGeom>
          <a:noFill/>
        </p:spPr>
        <p:txBody>
          <a:bodyPr wrap="square" rtlCol="0">
            <a:spAutoFit/>
          </a:bodyPr>
          <a:lstStyle/>
          <a:p>
            <a:r>
              <a:rPr lang="en-GB" sz="2600" b="1" dirty="0" smtClean="0">
                <a:solidFill>
                  <a:srgbClr val="001746"/>
                </a:solidFill>
              </a:rPr>
              <a:t>Tuesday 24</a:t>
            </a:r>
            <a:r>
              <a:rPr lang="en-GB" sz="2600" b="1" baseline="30000" dirty="0" smtClean="0">
                <a:solidFill>
                  <a:srgbClr val="001746"/>
                </a:solidFill>
              </a:rPr>
              <a:t>th</a:t>
            </a:r>
            <a:r>
              <a:rPr lang="en-GB" sz="2600" b="1" dirty="0" smtClean="0">
                <a:solidFill>
                  <a:srgbClr val="001746"/>
                </a:solidFill>
              </a:rPr>
              <a:t> January, 2 PM </a:t>
            </a:r>
            <a:endParaRPr lang="en-GB" sz="2600" b="1" dirty="0">
              <a:solidFill>
                <a:srgbClr val="001746"/>
              </a:solidFill>
            </a:endParaRPr>
          </a:p>
        </p:txBody>
      </p:sp>
      <p:sp>
        <p:nvSpPr>
          <p:cNvPr id="7" name="AutoShape 7" descr="http://upload.wikimedia.org/wikipedia/en/thumb/0/0f/University_of_Edinburgh_logo.svg/200px-University_of_Edinburgh_logo.svg.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81" name="Picture 9" descr="http://upload.wikimedia.org/wikipedia/en/thumb/0/0f/University_of_Edinburgh_logo.svg/200px-University_of_Edinburgh_logo.svg.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7914923" y="15875"/>
            <a:ext cx="1102902" cy="110841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3373" y="188640"/>
            <a:ext cx="3922563" cy="646331"/>
          </a:xfrm>
          <a:prstGeom prst="rect">
            <a:avLst/>
          </a:prstGeom>
          <a:noFill/>
        </p:spPr>
        <p:txBody>
          <a:bodyPr wrap="square" rtlCol="0">
            <a:spAutoFit/>
          </a:bodyPr>
          <a:lstStyle/>
          <a:p>
            <a:r>
              <a:rPr lang="en-GB" b="1" dirty="0" smtClean="0"/>
              <a:t>Chemical Engineering</a:t>
            </a:r>
          </a:p>
          <a:p>
            <a:r>
              <a:rPr lang="en-GB" b="1" dirty="0" smtClean="0"/>
              <a:t>Design Projects 4 </a:t>
            </a:r>
            <a:endParaRPr lang="en-GB" b="1" dirty="0"/>
          </a:p>
        </p:txBody>
      </p:sp>
    </p:spTree>
    <p:extLst>
      <p:ext uri="{BB962C8B-B14F-4D97-AF65-F5344CB8AC3E}">
        <p14:creationId xmlns:p14="http://schemas.microsoft.com/office/powerpoint/2010/main" val="2040982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197260" y="1196752"/>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Water Recycling Design Basis</a:t>
            </a:r>
            <a:endParaRPr lang="en-GB" sz="2400" b="1" dirty="0">
              <a:latin typeface="Arial" pitchFamily="34" charset="0"/>
              <a:cs typeface="Arial" pitchFamily="34" charset="0"/>
            </a:endParaRPr>
          </a:p>
        </p:txBody>
      </p:sp>
      <p:sp>
        <p:nvSpPr>
          <p:cNvPr id="8" name="Rectangle 7"/>
          <p:cNvSpPr/>
          <p:nvPr/>
        </p:nvSpPr>
        <p:spPr>
          <a:xfrm>
            <a:off x="2771800" y="2396480"/>
            <a:ext cx="3151162" cy="2016224"/>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3339269" y="2611667"/>
            <a:ext cx="2016224" cy="954107"/>
          </a:xfrm>
          <a:prstGeom prst="rect">
            <a:avLst/>
          </a:prstGeom>
          <a:noFill/>
        </p:spPr>
        <p:txBody>
          <a:bodyPr wrap="square" rtlCol="0">
            <a:spAutoFit/>
          </a:bodyPr>
          <a:lstStyle/>
          <a:p>
            <a:pPr algn="ctr"/>
            <a:r>
              <a:rPr lang="en-GB" sz="2800" b="1" dirty="0" smtClean="0">
                <a:latin typeface="Arial" pitchFamily="34" charset="0"/>
                <a:cs typeface="Arial" pitchFamily="34" charset="0"/>
              </a:rPr>
              <a:t>Stage 1</a:t>
            </a:r>
          </a:p>
          <a:p>
            <a:pPr algn="ctr"/>
            <a:r>
              <a:rPr lang="en-GB" sz="2800" b="1" dirty="0" smtClean="0">
                <a:latin typeface="Arial" pitchFamily="34" charset="0"/>
                <a:cs typeface="Arial" pitchFamily="34" charset="0"/>
              </a:rPr>
              <a:t>Water</a:t>
            </a:r>
            <a:endParaRPr lang="en-GB" sz="2800" b="1" dirty="0">
              <a:latin typeface="Arial" pitchFamily="34" charset="0"/>
              <a:cs typeface="Arial" pitchFamily="34" charset="0"/>
            </a:endParaRPr>
          </a:p>
        </p:txBody>
      </p:sp>
      <p:cxnSp>
        <p:nvCxnSpPr>
          <p:cNvPr id="16" name="Straight Arrow Connector 15"/>
          <p:cNvCxnSpPr/>
          <p:nvPr/>
        </p:nvCxnSpPr>
        <p:spPr>
          <a:xfrm>
            <a:off x="435637" y="3404592"/>
            <a:ext cx="23361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922962" y="3429000"/>
            <a:ext cx="23361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30532" y="2735673"/>
            <a:ext cx="2192147" cy="646331"/>
          </a:xfrm>
          <a:prstGeom prst="rect">
            <a:avLst/>
          </a:prstGeom>
          <a:noFill/>
        </p:spPr>
        <p:txBody>
          <a:bodyPr wrap="square" rtlCol="0">
            <a:spAutoFit/>
          </a:bodyPr>
          <a:lstStyle/>
          <a:p>
            <a:r>
              <a:rPr lang="en-GB" dirty="0" smtClean="0">
                <a:latin typeface="Arial" pitchFamily="34" charset="0"/>
                <a:cs typeface="Arial" pitchFamily="34" charset="0"/>
              </a:rPr>
              <a:t>Waste water</a:t>
            </a:r>
          </a:p>
          <a:p>
            <a:r>
              <a:rPr lang="en-GB" dirty="0">
                <a:latin typeface="Arial" pitchFamily="34" charset="0"/>
                <a:cs typeface="Arial" pitchFamily="34" charset="0"/>
              </a:rPr>
              <a:t> </a:t>
            </a:r>
            <a:r>
              <a:rPr lang="en-GB" dirty="0" smtClean="0">
                <a:latin typeface="Arial" pitchFamily="34" charset="0"/>
                <a:cs typeface="Arial" pitchFamily="34" charset="0"/>
              </a:rPr>
              <a:t>     </a:t>
            </a:r>
            <a:r>
              <a:rPr lang="en-GB" sz="1400" dirty="0" smtClean="0">
                <a:latin typeface="Arial" pitchFamily="34" charset="0"/>
                <a:cs typeface="Arial" pitchFamily="34" charset="0"/>
              </a:rPr>
              <a:t>(ppm)</a:t>
            </a:r>
            <a:endParaRPr lang="en-GB" sz="1400" dirty="0">
              <a:latin typeface="Arial" pitchFamily="34" charset="0"/>
              <a:cs typeface="Arial" pitchFamily="34" charset="0"/>
            </a:endParaRPr>
          </a:p>
        </p:txBody>
      </p:sp>
      <p:sp>
        <p:nvSpPr>
          <p:cNvPr id="20" name="TextBox 19"/>
          <p:cNvSpPr txBox="1"/>
          <p:nvPr/>
        </p:nvSpPr>
        <p:spPr>
          <a:xfrm>
            <a:off x="6228184" y="2780945"/>
            <a:ext cx="2192147" cy="615553"/>
          </a:xfrm>
          <a:prstGeom prst="rect">
            <a:avLst/>
          </a:prstGeom>
          <a:noFill/>
        </p:spPr>
        <p:txBody>
          <a:bodyPr wrap="square" rtlCol="0">
            <a:spAutoFit/>
          </a:bodyPr>
          <a:lstStyle/>
          <a:p>
            <a:r>
              <a:rPr lang="en-GB" dirty="0" smtClean="0">
                <a:latin typeface="Arial" pitchFamily="34" charset="0"/>
                <a:cs typeface="Arial" pitchFamily="34" charset="0"/>
              </a:rPr>
              <a:t>Treated water</a:t>
            </a:r>
          </a:p>
          <a:p>
            <a:r>
              <a:rPr lang="en-GB" sz="1600" dirty="0" smtClean="0">
                <a:latin typeface="Arial" pitchFamily="34" charset="0"/>
                <a:cs typeface="Arial" pitchFamily="34" charset="0"/>
              </a:rPr>
              <a:t>        (ppm)</a:t>
            </a:r>
            <a:endParaRPr lang="en-GB" sz="1600" dirty="0">
              <a:latin typeface="Arial" pitchFamily="34" charset="0"/>
              <a:cs typeface="Arial" pitchFamily="34" charset="0"/>
            </a:endParaRPr>
          </a:p>
        </p:txBody>
      </p:sp>
      <p:sp>
        <p:nvSpPr>
          <p:cNvPr id="19" name="TextBox 18"/>
          <p:cNvSpPr txBox="1"/>
          <p:nvPr/>
        </p:nvSpPr>
        <p:spPr>
          <a:xfrm>
            <a:off x="539552" y="3789040"/>
            <a:ext cx="1944216" cy="3139321"/>
          </a:xfrm>
          <a:prstGeom prst="rect">
            <a:avLst/>
          </a:prstGeom>
          <a:noFill/>
        </p:spPr>
        <p:txBody>
          <a:bodyPr wrap="square" rtlCol="0">
            <a:spAutoFit/>
          </a:bodyPr>
          <a:lstStyle/>
          <a:p>
            <a:r>
              <a:rPr lang="en-US" dirty="0"/>
              <a:t>Ammonia </a:t>
            </a:r>
            <a:r>
              <a:rPr lang="en-US" dirty="0" smtClean="0"/>
              <a:t>55 </a:t>
            </a:r>
            <a:r>
              <a:rPr lang="en-US" dirty="0"/>
              <a:t>calcium </a:t>
            </a:r>
            <a:r>
              <a:rPr lang="en-US" dirty="0" smtClean="0"/>
              <a:t>0.9</a:t>
            </a:r>
          </a:p>
          <a:p>
            <a:r>
              <a:rPr lang="en-US" dirty="0" smtClean="0"/>
              <a:t>chlorine 229 </a:t>
            </a:r>
            <a:r>
              <a:rPr lang="en-US" dirty="0"/>
              <a:t>phosphate </a:t>
            </a:r>
            <a:r>
              <a:rPr lang="en-US" dirty="0" smtClean="0"/>
              <a:t>134 </a:t>
            </a:r>
            <a:r>
              <a:rPr lang="en-US" dirty="0" err="1"/>
              <a:t>sulphate</a:t>
            </a:r>
            <a:r>
              <a:rPr lang="en-US" dirty="0"/>
              <a:t> </a:t>
            </a:r>
            <a:r>
              <a:rPr lang="en-US" dirty="0" smtClean="0"/>
              <a:t>80 </a:t>
            </a:r>
            <a:r>
              <a:rPr lang="en-US" dirty="0"/>
              <a:t>Nitrate &lt;</a:t>
            </a:r>
            <a:r>
              <a:rPr lang="en-US" dirty="0" smtClean="0"/>
              <a:t>100 </a:t>
            </a:r>
            <a:r>
              <a:rPr lang="en-US" dirty="0"/>
              <a:t>sodium </a:t>
            </a:r>
            <a:r>
              <a:rPr lang="en-US" dirty="0" smtClean="0"/>
              <a:t>150 </a:t>
            </a:r>
            <a:r>
              <a:rPr lang="en-US" dirty="0"/>
              <a:t>potassium </a:t>
            </a:r>
            <a:r>
              <a:rPr lang="en-US" dirty="0" smtClean="0"/>
              <a:t>133 </a:t>
            </a:r>
            <a:r>
              <a:rPr lang="en-US" dirty="0"/>
              <a:t>magnesium </a:t>
            </a:r>
            <a:r>
              <a:rPr lang="en-US" dirty="0" smtClean="0"/>
              <a:t>1.5 </a:t>
            </a:r>
            <a:r>
              <a:rPr lang="en-US" dirty="0"/>
              <a:t>TOC &gt;11</a:t>
            </a:r>
            <a:endParaRPr lang="en-GB" dirty="0"/>
          </a:p>
          <a:p>
            <a:endParaRPr lang="en-GB" dirty="0"/>
          </a:p>
        </p:txBody>
      </p:sp>
      <p:sp>
        <p:nvSpPr>
          <p:cNvPr id="21" name="TextBox 20"/>
          <p:cNvSpPr txBox="1"/>
          <p:nvPr/>
        </p:nvSpPr>
        <p:spPr>
          <a:xfrm>
            <a:off x="6372200" y="3789040"/>
            <a:ext cx="1656184" cy="3139321"/>
          </a:xfrm>
          <a:prstGeom prst="rect">
            <a:avLst/>
          </a:prstGeom>
          <a:noFill/>
        </p:spPr>
        <p:txBody>
          <a:bodyPr wrap="square" rtlCol="0">
            <a:spAutoFit/>
          </a:bodyPr>
          <a:lstStyle/>
          <a:p>
            <a:r>
              <a:rPr lang="en-US" dirty="0"/>
              <a:t>Ammonia </a:t>
            </a:r>
            <a:r>
              <a:rPr lang="en-US" dirty="0" smtClean="0"/>
              <a:t>0.05 </a:t>
            </a:r>
            <a:r>
              <a:rPr lang="en-US" dirty="0"/>
              <a:t>calcium </a:t>
            </a:r>
            <a:r>
              <a:rPr lang="en-US" dirty="0" smtClean="0"/>
              <a:t>30</a:t>
            </a:r>
          </a:p>
          <a:p>
            <a:r>
              <a:rPr lang="en-US" dirty="0" smtClean="0"/>
              <a:t>chlorine 200 </a:t>
            </a:r>
            <a:r>
              <a:rPr lang="en-US" dirty="0"/>
              <a:t>phosphate </a:t>
            </a:r>
            <a:r>
              <a:rPr lang="en-US" dirty="0" smtClean="0"/>
              <a:t>N/A </a:t>
            </a:r>
            <a:r>
              <a:rPr lang="en-US" dirty="0" err="1"/>
              <a:t>sulphate</a:t>
            </a:r>
            <a:r>
              <a:rPr lang="en-US" dirty="0"/>
              <a:t> </a:t>
            </a:r>
            <a:r>
              <a:rPr lang="en-US" dirty="0" smtClean="0"/>
              <a:t>250 </a:t>
            </a:r>
            <a:r>
              <a:rPr lang="en-US" dirty="0"/>
              <a:t>Nitrate </a:t>
            </a:r>
            <a:r>
              <a:rPr lang="en-US" dirty="0" smtClean="0"/>
              <a:t>10 </a:t>
            </a:r>
            <a:r>
              <a:rPr lang="en-US" dirty="0"/>
              <a:t>sodium </a:t>
            </a:r>
            <a:r>
              <a:rPr lang="en-US" dirty="0" smtClean="0"/>
              <a:t>N/A </a:t>
            </a:r>
            <a:r>
              <a:rPr lang="en-US" dirty="0"/>
              <a:t>potassium </a:t>
            </a:r>
            <a:r>
              <a:rPr lang="en-US" dirty="0" smtClean="0"/>
              <a:t>340 </a:t>
            </a:r>
            <a:r>
              <a:rPr lang="en-US" dirty="0"/>
              <a:t>magnesium </a:t>
            </a:r>
            <a:r>
              <a:rPr lang="en-US" dirty="0" smtClean="0"/>
              <a:t>50 </a:t>
            </a:r>
            <a:r>
              <a:rPr lang="en-US" dirty="0"/>
              <a:t>TOC &lt;0.5</a:t>
            </a:r>
            <a:endParaRPr lang="en-GB" dirty="0"/>
          </a:p>
          <a:p>
            <a:endParaRPr lang="en-GB" dirty="0"/>
          </a:p>
        </p:txBody>
      </p:sp>
      <p:sp>
        <p:nvSpPr>
          <p:cNvPr id="22" name="TextBox 21"/>
          <p:cNvSpPr txBox="1"/>
          <p:nvPr/>
        </p:nvSpPr>
        <p:spPr>
          <a:xfrm>
            <a:off x="3131839" y="3926290"/>
            <a:ext cx="2520281" cy="369332"/>
          </a:xfrm>
          <a:prstGeom prst="rect">
            <a:avLst/>
          </a:prstGeom>
          <a:noFill/>
        </p:spPr>
        <p:txBody>
          <a:bodyPr wrap="square" rtlCol="0">
            <a:spAutoFit/>
          </a:bodyPr>
          <a:lstStyle/>
          <a:p>
            <a:r>
              <a:rPr lang="en-GB" dirty="0" err="1" smtClean="0"/>
              <a:t>Flowrate</a:t>
            </a:r>
            <a:r>
              <a:rPr lang="en-GB" dirty="0" smtClean="0"/>
              <a:t> 200.6 kg/day</a:t>
            </a:r>
            <a:endParaRPr lang="en-GB" dirty="0"/>
          </a:p>
        </p:txBody>
      </p:sp>
      <p:sp>
        <p:nvSpPr>
          <p:cNvPr id="23" name="Flowchart: Manual Operation 22"/>
          <p:cNvSpPr/>
          <p:nvPr/>
        </p:nvSpPr>
        <p:spPr>
          <a:xfrm rot="10800000">
            <a:off x="2987824"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
        <p:nvSpPr>
          <p:cNvPr id="10" name="TextBox 9"/>
          <p:cNvSpPr txBox="1"/>
          <p:nvPr/>
        </p:nvSpPr>
        <p:spPr>
          <a:xfrm>
            <a:off x="3360310" y="6237312"/>
            <a:ext cx="2223653" cy="369332"/>
          </a:xfrm>
          <a:prstGeom prst="rect">
            <a:avLst/>
          </a:prstGeom>
          <a:noFill/>
        </p:spPr>
        <p:txBody>
          <a:bodyPr wrap="square" rtlCol="0">
            <a:spAutoFit/>
          </a:bodyPr>
          <a:lstStyle/>
          <a:p>
            <a:r>
              <a:rPr lang="en-GB" dirty="0" err="1" smtClean="0"/>
              <a:t>M.Flynn</a:t>
            </a:r>
            <a:r>
              <a:rPr lang="en-GB" dirty="0" smtClean="0"/>
              <a:t> (1998)</a:t>
            </a:r>
            <a:endParaRPr lang="en-GB" dirty="0"/>
          </a:p>
        </p:txBody>
      </p:sp>
    </p:spTree>
    <p:extLst>
      <p:ext uri="{BB962C8B-B14F-4D97-AF65-F5344CB8AC3E}">
        <p14:creationId xmlns:p14="http://schemas.microsoft.com/office/powerpoint/2010/main" val="26501467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 </a:t>
            </a:r>
            <a:r>
              <a:rPr lang="en-GB" sz="2400" b="1" dirty="0" err="1" smtClean="0">
                <a:latin typeface="Arial" pitchFamily="34" charset="0"/>
                <a:cs typeface="Arial" pitchFamily="34" charset="0"/>
              </a:rPr>
              <a:t>Cont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
        <p:nvSpPr>
          <p:cNvPr id="21" name="TextBox 20"/>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 </a:t>
            </a:r>
            <a:r>
              <a:rPr lang="en-GB" sz="2400" b="1" dirty="0" err="1" smtClean="0">
                <a:latin typeface="Arial" pitchFamily="34" charset="0"/>
                <a:cs typeface="Arial" pitchFamily="34" charset="0"/>
              </a:rPr>
              <a:t>Cont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
        <p:nvSpPr>
          <p:cNvPr id="22" name="Content Placeholder 2"/>
          <p:cNvSpPr txBox="1">
            <a:spLocks/>
          </p:cNvSpPr>
          <p:nvPr/>
        </p:nvSpPr>
        <p:spPr>
          <a:xfrm>
            <a:off x="363628" y="2636912"/>
            <a:ext cx="3920339" cy="3024336"/>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b="1" dirty="0" smtClean="0">
                <a:latin typeface="Arial" pitchFamily="34" charset="0"/>
                <a:cs typeface="Arial" pitchFamily="34" charset="0"/>
              </a:rPr>
              <a:t>5. Bipolar Electrolysis</a:t>
            </a:r>
          </a:p>
          <a:p>
            <a:pPr marL="514350" indent="-514350">
              <a:buFont typeface="+mj-lt"/>
              <a:buAutoNum type="arabicPeriod"/>
            </a:pPr>
            <a:endParaRPr lang="en-GB" sz="1800" b="1" dirty="0" smtClean="0"/>
          </a:p>
          <a:p>
            <a:r>
              <a:rPr lang="en-GB" sz="1800" dirty="0" smtClean="0">
                <a:latin typeface="Arial" pitchFamily="34" charset="0"/>
                <a:cs typeface="Arial" pitchFamily="34" charset="0"/>
              </a:rPr>
              <a:t>Advantages – Developed from </a:t>
            </a:r>
            <a:r>
              <a:rPr lang="en-GB" sz="1800" dirty="0" err="1" smtClean="0">
                <a:latin typeface="Arial" pitchFamily="34" charset="0"/>
                <a:cs typeface="Arial" pitchFamily="34" charset="0"/>
              </a:rPr>
              <a:t>monopolar</a:t>
            </a:r>
            <a:r>
              <a:rPr lang="en-GB" sz="1800" dirty="0" smtClean="0">
                <a:latin typeface="Arial" pitchFamily="34" charset="0"/>
                <a:cs typeface="Arial" pitchFamily="34" charset="0"/>
              </a:rPr>
              <a:t> </a:t>
            </a:r>
            <a:r>
              <a:rPr lang="en-GB" sz="1800" dirty="0" err="1" smtClean="0">
                <a:latin typeface="Arial" pitchFamily="34" charset="0"/>
                <a:cs typeface="Arial" pitchFamily="34" charset="0"/>
              </a:rPr>
              <a:t>electrolyzer</a:t>
            </a:r>
            <a:r>
              <a:rPr lang="en-GB" sz="1800" dirty="0" smtClean="0">
                <a:latin typeface="Arial" pitchFamily="34" charset="0"/>
                <a:cs typeface="Arial" pitchFamily="34" charset="0"/>
              </a:rPr>
              <a:t>. Low energy consumption and high efficiency make it suitable to scale up.</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Disadvantages – Compact conformation of this system lead to difficulty of initial design.</a:t>
            </a:r>
            <a:endParaRPr lang="en-GB" sz="1800" dirty="0">
              <a:latin typeface="Arial" pitchFamily="34" charset="0"/>
              <a:cs typeface="Arial" pitchFamily="34" charset="0"/>
            </a:endParaRPr>
          </a:p>
        </p:txBody>
      </p:sp>
      <p:sp>
        <p:nvSpPr>
          <p:cNvPr id="23" name="TextBox 22"/>
          <p:cNvSpPr txBox="1"/>
          <p:nvPr/>
        </p:nvSpPr>
        <p:spPr>
          <a:xfrm>
            <a:off x="5023472" y="2519683"/>
            <a:ext cx="3528392" cy="3970318"/>
          </a:xfrm>
          <a:prstGeom prst="rect">
            <a:avLst/>
          </a:prstGeom>
          <a:noFill/>
        </p:spPr>
        <p:txBody>
          <a:bodyPr wrap="square" rtlCol="0">
            <a:spAutoFit/>
          </a:bodyPr>
          <a:lstStyle/>
          <a:p>
            <a:r>
              <a:rPr lang="en-GB" b="1" dirty="0" smtClean="0">
                <a:latin typeface="Arial" pitchFamily="34" charset="0"/>
                <a:cs typeface="Arial" pitchFamily="34" charset="0"/>
              </a:rPr>
              <a:t>6. Laser</a:t>
            </a:r>
          </a:p>
          <a:p>
            <a:endParaRPr lang="en-GB" b="1" dirty="0">
              <a:latin typeface="Arial" pitchFamily="34" charset="0"/>
              <a:cs typeface="Arial" pitchFamily="34" charset="0"/>
            </a:endParaRPr>
          </a:p>
          <a:p>
            <a:pPr marL="285750" indent="-285750">
              <a:buFont typeface="Arial" pitchFamily="34" charset="0"/>
              <a:buChar char="•"/>
            </a:pPr>
            <a:r>
              <a:rPr lang="en-GB" dirty="0">
                <a:latin typeface="Arial" pitchFamily="34" charset="0"/>
                <a:cs typeface="Arial" pitchFamily="34" charset="0"/>
              </a:rPr>
              <a:t>Advantages – </a:t>
            </a:r>
            <a:r>
              <a:rPr lang="en-GB" dirty="0" smtClean="0">
                <a:latin typeface="Arial" pitchFamily="34" charset="0"/>
                <a:cs typeface="Arial" pitchFamily="34" charset="0"/>
              </a:rPr>
              <a:t>Similar to </a:t>
            </a:r>
            <a:r>
              <a:rPr lang="en-GB" dirty="0" err="1" smtClean="0">
                <a:latin typeface="Arial" pitchFamily="34" charset="0"/>
                <a:cs typeface="Arial" pitchFamily="34" charset="0"/>
              </a:rPr>
              <a:t>photocatalystic</a:t>
            </a:r>
            <a:r>
              <a:rPr lang="en-GB" dirty="0" smtClean="0">
                <a:latin typeface="Arial" pitchFamily="34" charset="0"/>
                <a:cs typeface="Arial" pitchFamily="34" charset="0"/>
              </a:rPr>
              <a:t> splitting, use laser instead of sunlight, simplicity structure, can be used on Mars.</a:t>
            </a:r>
          </a:p>
          <a:p>
            <a:pPr marL="285750" indent="-285750">
              <a:buFont typeface="Arial" pitchFamily="34" charset="0"/>
              <a:buChar char="•"/>
            </a:pPr>
            <a:endParaRPr lang="en-GB" dirty="0" smtClean="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Disadvantages </a:t>
            </a:r>
            <a:r>
              <a:rPr lang="en-GB" dirty="0">
                <a:latin typeface="Arial" pitchFamily="34" charset="0"/>
                <a:cs typeface="Arial" pitchFamily="34" charset="0"/>
              </a:rPr>
              <a:t>– </a:t>
            </a:r>
            <a:r>
              <a:rPr lang="en-GB" dirty="0" smtClean="0">
                <a:latin typeface="Arial" pitchFamily="34" charset="0"/>
                <a:cs typeface="Arial" pitchFamily="34" charset="0"/>
              </a:rPr>
              <a:t>Sensitive plant, low reliability and difficult to repair by astronauts. High Energy consumption.</a:t>
            </a:r>
            <a:endParaRPr lang="en-GB" dirty="0"/>
          </a:p>
          <a:p>
            <a:endParaRPr lang="en-GB" dirty="0"/>
          </a:p>
        </p:txBody>
      </p:sp>
    </p:spTree>
    <p:extLst>
      <p:ext uri="{BB962C8B-B14F-4D97-AF65-F5344CB8AC3E}">
        <p14:creationId xmlns:p14="http://schemas.microsoft.com/office/powerpoint/2010/main" val="155445363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 </a:t>
            </a:r>
            <a:r>
              <a:rPr lang="en-GB" sz="2400" b="1" dirty="0" err="1" smtClean="0">
                <a:latin typeface="Arial" pitchFamily="34" charset="0"/>
                <a:cs typeface="Arial" pitchFamily="34" charset="0"/>
              </a:rPr>
              <a:t>Cont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
        <p:nvSpPr>
          <p:cNvPr id="21" name="TextBox 20"/>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 </a:t>
            </a:r>
            <a:r>
              <a:rPr lang="en-GB" sz="2400" b="1" dirty="0" err="1" smtClean="0">
                <a:latin typeface="Arial" pitchFamily="34" charset="0"/>
                <a:cs typeface="Arial" pitchFamily="34" charset="0"/>
              </a:rPr>
              <a:t>Cont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
        <p:nvSpPr>
          <p:cNvPr id="24" name="Content Placeholder 2"/>
          <p:cNvSpPr txBox="1">
            <a:spLocks/>
          </p:cNvSpPr>
          <p:nvPr/>
        </p:nvSpPr>
        <p:spPr>
          <a:xfrm>
            <a:off x="390918" y="2492896"/>
            <a:ext cx="4136364" cy="30243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b="1" dirty="0">
                <a:latin typeface="Arial" pitchFamily="34" charset="0"/>
                <a:cs typeface="Arial" pitchFamily="34" charset="0"/>
              </a:rPr>
              <a:t>7</a:t>
            </a:r>
            <a:r>
              <a:rPr lang="en-GB" sz="1800" b="1" dirty="0" smtClean="0">
                <a:latin typeface="Arial" pitchFamily="34" charset="0"/>
                <a:cs typeface="Arial" pitchFamily="34" charset="0"/>
              </a:rPr>
              <a:t>. PEM </a:t>
            </a:r>
            <a:r>
              <a:rPr lang="en-GB" sz="1800" b="1" dirty="0" err="1" smtClean="0">
                <a:latin typeface="Arial" pitchFamily="34" charset="0"/>
                <a:cs typeface="Arial" pitchFamily="34" charset="0"/>
              </a:rPr>
              <a:t>Electrolyzer</a:t>
            </a:r>
            <a:endParaRPr lang="en-GB" sz="1800" b="1" dirty="0" smtClean="0">
              <a:latin typeface="Arial" pitchFamily="34" charset="0"/>
              <a:cs typeface="Arial" pitchFamily="34" charset="0"/>
            </a:endParaRPr>
          </a:p>
          <a:p>
            <a:pPr marL="0" indent="0">
              <a:buNone/>
            </a:pPr>
            <a:endParaRPr lang="en-GB" sz="1800" b="1" dirty="0" smtClean="0"/>
          </a:p>
          <a:p>
            <a:r>
              <a:rPr lang="en-GB" sz="1800" dirty="0" smtClean="0">
                <a:latin typeface="Arial" pitchFamily="34" charset="0"/>
                <a:cs typeface="Arial" pitchFamily="34" charset="0"/>
              </a:rPr>
              <a:t>Advantages – no electrolyte required in this system, high efficiency and reliability</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Disadvantages – The materials of the anode and cathode are very expensive and cannot be scaled up</a:t>
            </a:r>
            <a:endParaRPr lang="en-GB" sz="1800" dirty="0">
              <a:latin typeface="Arial" pitchFamily="34" charset="0"/>
              <a:cs typeface="Arial" pitchFamily="34" charset="0"/>
            </a:endParaRPr>
          </a:p>
        </p:txBody>
      </p:sp>
      <p:sp>
        <p:nvSpPr>
          <p:cNvPr id="26" name="TextBox 25"/>
          <p:cNvSpPr txBox="1"/>
          <p:nvPr/>
        </p:nvSpPr>
        <p:spPr>
          <a:xfrm>
            <a:off x="4826212" y="2492896"/>
            <a:ext cx="4066267" cy="3139321"/>
          </a:xfrm>
          <a:prstGeom prst="rect">
            <a:avLst/>
          </a:prstGeom>
          <a:noFill/>
        </p:spPr>
        <p:txBody>
          <a:bodyPr wrap="square" rtlCol="0">
            <a:spAutoFit/>
          </a:bodyPr>
          <a:lstStyle/>
          <a:p>
            <a:r>
              <a:rPr lang="en-GB" b="1" dirty="0" smtClean="0">
                <a:latin typeface="Arial" pitchFamily="34" charset="0"/>
                <a:cs typeface="Arial" pitchFamily="34" charset="0"/>
              </a:rPr>
              <a:t>8. Solid Oxide </a:t>
            </a:r>
            <a:r>
              <a:rPr lang="en-GB" b="1" dirty="0" err="1" smtClean="0">
                <a:latin typeface="Arial" pitchFamily="34" charset="0"/>
                <a:cs typeface="Arial" pitchFamily="34" charset="0"/>
              </a:rPr>
              <a:t>Electrolyzer</a:t>
            </a:r>
            <a:endParaRPr lang="en-GB" b="1" dirty="0" smtClean="0">
              <a:latin typeface="Arial" pitchFamily="34" charset="0"/>
              <a:cs typeface="Arial" pitchFamily="34" charset="0"/>
            </a:endParaRPr>
          </a:p>
          <a:p>
            <a:endParaRPr lang="en-GB" b="1" dirty="0">
              <a:latin typeface="Arial" pitchFamily="34" charset="0"/>
              <a:cs typeface="Arial" pitchFamily="34" charset="0"/>
            </a:endParaRPr>
          </a:p>
          <a:p>
            <a:pPr marL="285750" indent="-285750">
              <a:buFont typeface="Arial" pitchFamily="34" charset="0"/>
              <a:buChar char="•"/>
            </a:pPr>
            <a:r>
              <a:rPr lang="en-GB" dirty="0">
                <a:latin typeface="Arial" pitchFamily="34" charset="0"/>
                <a:cs typeface="Arial" pitchFamily="34" charset="0"/>
              </a:rPr>
              <a:t>Advantages  - </a:t>
            </a:r>
            <a:r>
              <a:rPr lang="en-GB" dirty="0" smtClean="0">
                <a:latin typeface="Arial" pitchFamily="34" charset="0"/>
                <a:cs typeface="Arial" pitchFamily="34" charset="0"/>
              </a:rPr>
              <a:t>High efficiency, exhaust heat can be recycled to save energy. </a:t>
            </a:r>
            <a:endParaRPr lang="en-GB" dirty="0">
              <a:latin typeface="Arial" pitchFamily="34" charset="0"/>
              <a:cs typeface="Arial" pitchFamily="34" charset="0"/>
            </a:endParaRPr>
          </a:p>
          <a:p>
            <a:endParaRPr lang="en-GB" dirty="0" smtClean="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Disadvantages –High operating temperatures (Over 1000°C</a:t>
            </a:r>
            <a:r>
              <a:rPr lang="en-GB" dirty="0">
                <a:latin typeface="Arial" pitchFamily="34" charset="0"/>
                <a:cs typeface="Arial" pitchFamily="34" charset="0"/>
              </a:rPr>
              <a:t>) </a:t>
            </a:r>
            <a:r>
              <a:rPr lang="en-GB" dirty="0" smtClean="0">
                <a:latin typeface="Arial" pitchFamily="34" charset="0"/>
                <a:cs typeface="Arial" pitchFamily="34" charset="0"/>
              </a:rPr>
              <a:t>lead to low system reliability. Strong limitation on cell material </a:t>
            </a:r>
            <a:endParaRPr lang="en-GB" dirty="0"/>
          </a:p>
          <a:p>
            <a:endParaRPr lang="en-GB" dirty="0"/>
          </a:p>
        </p:txBody>
      </p:sp>
    </p:spTree>
    <p:extLst>
      <p:ext uri="{BB962C8B-B14F-4D97-AF65-F5344CB8AC3E}">
        <p14:creationId xmlns:p14="http://schemas.microsoft.com/office/powerpoint/2010/main" val="352231780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77686" y="965919"/>
            <a:ext cx="8712968" cy="461665"/>
          </a:xfrm>
          <a:prstGeom prst="rect">
            <a:avLst/>
          </a:prstGeom>
          <a:noFill/>
        </p:spPr>
        <p:txBody>
          <a:bodyPr wrap="square" rtlCol="0">
            <a:spAutoFit/>
          </a:bodyPr>
          <a:lstStyle/>
          <a:p>
            <a:r>
              <a:rPr lang="en-GB" sz="2400" b="1" dirty="0">
                <a:latin typeface="Arial" pitchFamily="34" charset="0"/>
                <a:cs typeface="Arial" pitchFamily="34" charset="0"/>
              </a:rPr>
              <a:t>Criteria &amp; Constraints- </a:t>
            </a:r>
            <a:r>
              <a:rPr lang="en-GB" sz="2400" b="1" dirty="0" smtClean="0">
                <a:latin typeface="Arial" pitchFamily="34" charset="0"/>
                <a:cs typeface="Arial" pitchFamily="34" charset="0"/>
              </a:rPr>
              <a:t>Alternatives to Electrolysis</a:t>
            </a:r>
            <a:endParaRPr lang="en-GB" sz="2400" b="1" dirty="0">
              <a:latin typeface="Arial" pitchFamily="34" charset="0"/>
              <a:cs typeface="Arial" pitchFamily="34" charset="0"/>
            </a:endParaRPr>
          </a:p>
        </p:txBody>
      </p:sp>
      <p:sp>
        <p:nvSpPr>
          <p:cNvPr id="33" name="Content Placeholder 4"/>
          <p:cNvSpPr txBox="1">
            <a:spLocks/>
          </p:cNvSpPr>
          <p:nvPr/>
        </p:nvSpPr>
        <p:spPr>
          <a:xfrm>
            <a:off x="488855" y="2132856"/>
            <a:ext cx="3435073" cy="33843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dirty="0"/>
          </a:p>
        </p:txBody>
      </p:sp>
      <p:graphicFrame>
        <p:nvGraphicFramePr>
          <p:cNvPr id="34" name="Table 33"/>
          <p:cNvGraphicFramePr>
            <a:graphicFrameLocks noGrp="1"/>
          </p:cNvGraphicFramePr>
          <p:nvPr>
            <p:extLst>
              <p:ext uri="{D42A27DB-BD31-4B8C-83A1-F6EECF244321}">
                <p14:modId xmlns:p14="http://schemas.microsoft.com/office/powerpoint/2010/main" val="1175848733"/>
              </p:ext>
            </p:extLst>
          </p:nvPr>
        </p:nvGraphicFramePr>
        <p:xfrm>
          <a:off x="457200" y="1600200"/>
          <a:ext cx="7560840" cy="4863400"/>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err="1" smtClean="0"/>
                        <a:t>Photocatalytic</a:t>
                      </a:r>
                      <a:endParaRPr lang="en-GB" dirty="0"/>
                    </a:p>
                  </a:txBody>
                  <a:tcPr/>
                </a:tc>
                <a:tc>
                  <a:txBody>
                    <a:bodyPr/>
                    <a:lstStyle/>
                    <a:p>
                      <a:endParaRPr lang="en-GB" dirty="0"/>
                    </a:p>
                  </a:txBody>
                  <a:tcPr/>
                </a:tc>
                <a:tc>
                  <a:txBody>
                    <a:bodyPr/>
                    <a:lstStyle/>
                    <a:p>
                      <a:r>
                        <a:rPr lang="en-GB" baseline="0" dirty="0" smtClean="0"/>
                        <a:t>     </a:t>
                      </a:r>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r h="499216">
                <a:tc>
                  <a:txBody>
                    <a:bodyPr/>
                    <a:lstStyle/>
                    <a:p>
                      <a:r>
                        <a:rPr lang="en-GB" dirty="0" err="1" smtClean="0"/>
                        <a:t>Thermolysis</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r h="489432">
                <a:tc>
                  <a:txBody>
                    <a:bodyPr/>
                    <a:lstStyle/>
                    <a:p>
                      <a:r>
                        <a:rPr lang="en-GB" dirty="0" smtClean="0"/>
                        <a:t>Thermochemical</a:t>
                      </a:r>
                      <a:r>
                        <a:rPr lang="en-GB" baseline="0" dirty="0" smtClean="0"/>
                        <a:t> Cycles</a:t>
                      </a:r>
                      <a:endParaRPr lang="en-GB" dirty="0"/>
                    </a:p>
                  </a:txBody>
                  <a:tcPr/>
                </a:tc>
                <a:tc>
                  <a:txBody>
                    <a:bodyPr/>
                    <a:lstStyle/>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      </a:t>
                      </a:r>
                      <a:r>
                        <a:rPr lang="en-GB" sz="1800" b="1" dirty="0" smtClean="0">
                          <a:solidFill>
                            <a:schemeClr val="accent6"/>
                          </a:solidFill>
                        </a:rPr>
                        <a:t>?</a:t>
                      </a:r>
                      <a:endParaRPr lang="en-GB" sz="2400" dirty="0" smtClean="0"/>
                    </a:p>
                  </a:txBody>
                  <a:tcPr/>
                </a:tc>
                <a:tc>
                  <a:txBody>
                    <a:bodyPr/>
                    <a:lstStyle/>
                    <a:p>
                      <a:endParaRPr lang="en-GB" dirty="0"/>
                    </a:p>
                  </a:txBody>
                  <a:tcPr/>
                </a:tc>
                <a:tc>
                  <a:txBody>
                    <a:bodyPr/>
                    <a:lstStyle/>
                    <a:p>
                      <a:r>
                        <a:rPr lang="en-GB" sz="1800" b="1" dirty="0" smtClean="0">
                          <a:solidFill>
                            <a:schemeClr val="accent4">
                              <a:lumMod val="50000"/>
                            </a:schemeClr>
                          </a:solidFill>
                        </a:rPr>
                        <a:t>         </a:t>
                      </a:r>
                      <a:endParaRPr lang="en-GB" dirty="0"/>
                    </a:p>
                  </a:txBody>
                  <a:tcPr/>
                </a:tc>
              </a:tr>
              <a:tr h="479648">
                <a:tc>
                  <a:txBody>
                    <a:bodyPr/>
                    <a:lstStyle/>
                    <a:p>
                      <a:r>
                        <a:rPr lang="en-GB" dirty="0" smtClean="0"/>
                        <a:t>Catalysis</a:t>
                      </a:r>
                      <a:endParaRPr lang="en-GB" dirty="0"/>
                    </a:p>
                  </a:txBody>
                  <a:tcPr/>
                </a:tc>
                <a:tc>
                  <a:txBody>
                    <a:bodyPr/>
                    <a:lstStyle/>
                    <a:p>
                      <a:endParaRPr lang="en-GB" dirty="0"/>
                    </a:p>
                  </a:txBody>
                  <a:tcPr/>
                </a:tc>
                <a:tc>
                  <a:txBody>
                    <a:bodyPr/>
                    <a:lstStyle/>
                    <a:p>
                      <a:pPr algn="l"/>
                      <a:r>
                        <a:rPr lang="en-GB" sz="1800" b="1" dirty="0" smtClean="0">
                          <a:solidFill>
                            <a:schemeClr val="accent6"/>
                          </a:solidFill>
                        </a:rPr>
                        <a:t>      ?</a:t>
                      </a:r>
                      <a:endParaRPr lang="en-GB" sz="2400" dirty="0"/>
                    </a:p>
                  </a:txBody>
                  <a:tcPr/>
                </a:tc>
                <a:tc>
                  <a:txBody>
                    <a:bodyPr/>
                    <a:lstStyle/>
                    <a:p>
                      <a:r>
                        <a:rPr lang="en-GB" sz="1800" b="1" dirty="0" smtClean="0">
                          <a:solidFill>
                            <a:schemeClr val="accent6"/>
                          </a:solidFill>
                        </a:rPr>
                        <a:t>         </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 </a:t>
                      </a:r>
                      <a:endParaRPr lang="en-GB" sz="2400" dirty="0"/>
                    </a:p>
                  </a:txBody>
                  <a:tcPr/>
                </a:tc>
              </a:tr>
              <a:tr h="469864">
                <a:tc>
                  <a:txBody>
                    <a:bodyPr/>
                    <a:lstStyle/>
                    <a:p>
                      <a:r>
                        <a:rPr lang="en-GB" dirty="0" smtClean="0"/>
                        <a:t>Laser</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r h="460080">
                <a:tc>
                  <a:txBody>
                    <a:bodyPr/>
                    <a:lstStyle/>
                    <a:p>
                      <a:r>
                        <a:rPr lang="en-GB" dirty="0" smtClean="0"/>
                        <a:t>Bipolar Electrolysis</a:t>
                      </a:r>
                      <a:endParaRPr lang="en-GB" dirty="0"/>
                    </a:p>
                  </a:txBody>
                  <a:tcPr/>
                </a:tc>
                <a:tc>
                  <a:txBody>
                    <a:bodyPr/>
                    <a:lstStyle/>
                    <a:p>
                      <a:endParaRPr lang="en-GB" dirty="0"/>
                    </a:p>
                  </a:txBody>
                  <a:tcPr/>
                </a:tc>
                <a:tc>
                  <a:txBody>
                    <a:bodyPr/>
                    <a:lstStyle/>
                    <a:p>
                      <a:r>
                        <a:rPr lang="en-GB" dirty="0" smtClean="0"/>
                        <a:t>     </a:t>
                      </a:r>
                      <a:endParaRPr lang="en-GB" b="1" dirty="0">
                        <a:solidFill>
                          <a:schemeClr val="accent6"/>
                        </a:solidFill>
                      </a:endParaRPr>
                    </a:p>
                  </a:txBody>
                  <a:tcPr/>
                </a:tc>
                <a:tc>
                  <a:txBody>
                    <a:bodyPr/>
                    <a:lstStyle/>
                    <a:p>
                      <a:endParaRPr lang="en-GB" dirty="0"/>
                    </a:p>
                  </a:txBody>
                  <a:tcPr/>
                </a:tc>
                <a:tc>
                  <a:txBody>
                    <a:bodyPr/>
                    <a:lstStyle/>
                    <a:p>
                      <a:endParaRPr lang="en-GB" dirty="0"/>
                    </a:p>
                  </a:txBody>
                  <a:tcPr/>
                </a:tc>
              </a:tr>
              <a:tr h="522304">
                <a:tc>
                  <a:txBody>
                    <a:bodyPr/>
                    <a:lstStyle/>
                    <a:p>
                      <a:r>
                        <a:rPr lang="en-GB" dirty="0" smtClean="0"/>
                        <a:t>PEM </a:t>
                      </a:r>
                      <a:r>
                        <a:rPr lang="en-GB" dirty="0" err="1" smtClean="0"/>
                        <a:t>Electrolyzer</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r h="432048">
                <a:tc>
                  <a:txBody>
                    <a:bodyPr/>
                    <a:lstStyle/>
                    <a:p>
                      <a:r>
                        <a:rPr lang="en-GB" smtClean="0"/>
                        <a:t>Solid Oxide </a:t>
                      </a:r>
                      <a:r>
                        <a:rPr lang="en-GB" dirty="0" err="1" smtClean="0"/>
                        <a:t>Electrolyzer</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bl>
          </a:graphicData>
        </a:graphic>
      </p:graphicFrame>
      <p:pic>
        <p:nvPicPr>
          <p:cNvPr id="35"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7147" y="397139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9552" y="227687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9551" y="2852936"/>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0313" y="341905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46781" y="337425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2525" y="397233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074" y="3410816"/>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5579" y="397233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5906" y="443711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9550" y="5359074"/>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10470" y="5949280"/>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3501" y="494116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5436" y="494116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3675" y="494116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073" y="4941168"/>
            <a:ext cx="386741" cy="284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04425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Oxygen Generation using Electrolysis</a:t>
            </a:r>
            <a:endParaRPr lang="en-GB" sz="2400" b="1" dirty="0">
              <a:latin typeface="Arial" pitchFamily="34" charset="0"/>
              <a:cs typeface="Arial" pitchFamily="34" charset="0"/>
            </a:endParaRPr>
          </a:p>
        </p:txBody>
      </p:sp>
      <p:sp>
        <p:nvSpPr>
          <p:cNvPr id="11" name="TextBox 10"/>
          <p:cNvSpPr txBox="1"/>
          <p:nvPr/>
        </p:nvSpPr>
        <p:spPr>
          <a:xfrm>
            <a:off x="363629" y="2132856"/>
            <a:ext cx="5936563" cy="923330"/>
          </a:xfrm>
          <a:prstGeom prst="rect">
            <a:avLst/>
          </a:prstGeom>
          <a:noFill/>
        </p:spPr>
        <p:txBody>
          <a:bodyPr wrap="square" rtlCol="0">
            <a:spAutoFit/>
          </a:bodyPr>
          <a:lstStyle/>
          <a:p>
            <a:r>
              <a:rPr lang="en-GB" dirty="0" smtClean="0">
                <a:latin typeface="Arial" pitchFamily="34" charset="0"/>
                <a:cs typeface="Arial" pitchFamily="34" charset="0"/>
              </a:rPr>
              <a:t>Design Basis</a:t>
            </a:r>
            <a:endParaRPr lang="en-GB" dirty="0">
              <a:latin typeface="Arial" pitchFamily="34" charset="0"/>
              <a:cs typeface="Arial" pitchFamily="34" charset="0"/>
            </a:endParaRPr>
          </a:p>
          <a:p>
            <a:endParaRPr lang="en-GB" dirty="0"/>
          </a:p>
          <a:p>
            <a:endParaRPr lang="en-GB" dirty="0"/>
          </a:p>
        </p:txBody>
      </p:sp>
      <p:grpSp>
        <p:nvGrpSpPr>
          <p:cNvPr id="36" name="Group 35"/>
          <p:cNvGrpSpPr/>
          <p:nvPr/>
        </p:nvGrpSpPr>
        <p:grpSpPr>
          <a:xfrm>
            <a:off x="739623" y="2634570"/>
            <a:ext cx="7504785" cy="3386718"/>
            <a:chOff x="739623" y="1626458"/>
            <a:chExt cx="7504785" cy="3386718"/>
          </a:xfrm>
        </p:grpSpPr>
        <p:sp>
          <p:nvSpPr>
            <p:cNvPr id="37" name="Rectangle 36"/>
            <p:cNvSpPr/>
            <p:nvPr/>
          </p:nvSpPr>
          <p:spPr>
            <a:xfrm>
              <a:off x="1924894" y="1626458"/>
              <a:ext cx="2359074" cy="1680592"/>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p:cNvSpPr txBox="1"/>
            <p:nvPr/>
          </p:nvSpPr>
          <p:spPr>
            <a:xfrm>
              <a:off x="1736279" y="1677288"/>
              <a:ext cx="2619697" cy="954107"/>
            </a:xfrm>
            <a:prstGeom prst="rect">
              <a:avLst/>
            </a:prstGeom>
            <a:noFill/>
          </p:spPr>
          <p:txBody>
            <a:bodyPr wrap="square" rtlCol="0">
              <a:spAutoFit/>
            </a:bodyPr>
            <a:lstStyle/>
            <a:p>
              <a:pPr algn="ctr"/>
              <a:r>
                <a:rPr lang="en-GB" sz="2800" b="1" dirty="0" smtClean="0">
                  <a:latin typeface="Arial" pitchFamily="34" charset="0"/>
                  <a:cs typeface="Arial" pitchFamily="34" charset="0"/>
                </a:rPr>
                <a:t>Stage 1</a:t>
              </a:r>
            </a:p>
            <a:p>
              <a:pPr algn="ctr"/>
              <a:r>
                <a:rPr lang="en-GB" sz="2800" b="1" dirty="0" smtClean="0">
                  <a:latin typeface="Arial" pitchFamily="34" charset="0"/>
                  <a:cs typeface="Arial" pitchFamily="34" charset="0"/>
                </a:rPr>
                <a:t>Air</a:t>
              </a:r>
              <a:endParaRPr lang="en-GB" sz="2800" b="1" dirty="0">
                <a:latin typeface="Arial" pitchFamily="34" charset="0"/>
                <a:cs typeface="Arial" pitchFamily="34" charset="0"/>
              </a:endParaRPr>
            </a:p>
          </p:txBody>
        </p:sp>
        <p:cxnSp>
          <p:nvCxnSpPr>
            <p:cNvPr id="39" name="Straight Arrow Connector 38"/>
            <p:cNvCxnSpPr/>
            <p:nvPr/>
          </p:nvCxnSpPr>
          <p:spPr>
            <a:xfrm>
              <a:off x="739623" y="2634570"/>
              <a:ext cx="1168081"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4283968" y="2658978"/>
              <a:ext cx="1512168"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267744" y="2466754"/>
              <a:ext cx="1944216" cy="369332"/>
            </a:xfrm>
            <a:prstGeom prst="rect">
              <a:avLst/>
            </a:prstGeom>
            <a:noFill/>
          </p:spPr>
          <p:txBody>
            <a:bodyPr wrap="square" rtlCol="0">
              <a:spAutoFit/>
            </a:bodyPr>
            <a:lstStyle/>
            <a:p>
              <a:r>
                <a:rPr lang="en-GB" dirty="0" smtClean="0"/>
                <a:t>Pre-treatment</a:t>
              </a:r>
              <a:endParaRPr lang="en-GB" dirty="0"/>
            </a:p>
          </p:txBody>
        </p:sp>
        <p:cxnSp>
          <p:nvCxnSpPr>
            <p:cNvPr id="42" name="Straight Arrow Connector 41"/>
            <p:cNvCxnSpPr/>
            <p:nvPr/>
          </p:nvCxnSpPr>
          <p:spPr>
            <a:xfrm>
              <a:off x="3104431" y="3307050"/>
              <a:ext cx="0" cy="11521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4211960" y="2027197"/>
              <a:ext cx="2431082" cy="369332"/>
            </a:xfrm>
            <a:prstGeom prst="rect">
              <a:avLst/>
            </a:prstGeom>
            <a:noFill/>
          </p:spPr>
          <p:txBody>
            <a:bodyPr wrap="square" rtlCol="0">
              <a:spAutoFit/>
            </a:bodyPr>
            <a:lstStyle/>
            <a:p>
              <a:r>
                <a:rPr lang="en-GB" dirty="0" smtClean="0"/>
                <a:t>10 kg/day CO2</a:t>
              </a:r>
              <a:endParaRPr lang="en-GB" dirty="0"/>
            </a:p>
          </p:txBody>
        </p:sp>
        <p:sp>
          <p:nvSpPr>
            <p:cNvPr id="44" name="Rectangle 43"/>
            <p:cNvSpPr/>
            <p:nvPr/>
          </p:nvSpPr>
          <p:spPr>
            <a:xfrm>
              <a:off x="5813326" y="1626458"/>
              <a:ext cx="2359074" cy="1680592"/>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p:cNvSpPr txBox="1"/>
            <p:nvPr/>
          </p:nvSpPr>
          <p:spPr>
            <a:xfrm>
              <a:off x="5624711" y="1677288"/>
              <a:ext cx="2619697" cy="954107"/>
            </a:xfrm>
            <a:prstGeom prst="rect">
              <a:avLst/>
            </a:prstGeom>
            <a:noFill/>
          </p:spPr>
          <p:txBody>
            <a:bodyPr wrap="square" rtlCol="0">
              <a:spAutoFit/>
            </a:bodyPr>
            <a:lstStyle/>
            <a:p>
              <a:pPr algn="ctr"/>
              <a:r>
                <a:rPr lang="en-GB" sz="2800" b="1" dirty="0" smtClean="0">
                  <a:latin typeface="Arial" pitchFamily="34" charset="0"/>
                  <a:cs typeface="Arial" pitchFamily="34" charset="0"/>
                </a:rPr>
                <a:t>Stage 2</a:t>
              </a:r>
            </a:p>
            <a:p>
              <a:pPr algn="ctr"/>
              <a:r>
                <a:rPr lang="en-GB" sz="2800" b="1" dirty="0" smtClean="0">
                  <a:latin typeface="Arial" pitchFamily="34" charset="0"/>
                  <a:cs typeface="Arial" pitchFamily="34" charset="0"/>
                </a:rPr>
                <a:t>Air</a:t>
              </a:r>
              <a:endParaRPr lang="en-GB" sz="2800" b="1" dirty="0">
                <a:latin typeface="Arial" pitchFamily="34" charset="0"/>
                <a:cs typeface="Arial" pitchFamily="34" charset="0"/>
              </a:endParaRPr>
            </a:p>
          </p:txBody>
        </p:sp>
        <p:sp>
          <p:nvSpPr>
            <p:cNvPr id="46" name="TextBox 45"/>
            <p:cNvSpPr txBox="1"/>
            <p:nvPr/>
          </p:nvSpPr>
          <p:spPr>
            <a:xfrm>
              <a:off x="6156176" y="2466754"/>
              <a:ext cx="1800200" cy="369332"/>
            </a:xfrm>
            <a:prstGeom prst="rect">
              <a:avLst/>
            </a:prstGeom>
            <a:noFill/>
          </p:spPr>
          <p:txBody>
            <a:bodyPr wrap="square" rtlCol="0">
              <a:spAutoFit/>
            </a:bodyPr>
            <a:lstStyle/>
            <a:p>
              <a:r>
                <a:rPr lang="en-GB" dirty="0" smtClean="0"/>
                <a:t>Air treatment</a:t>
              </a:r>
              <a:endParaRPr lang="en-GB" dirty="0"/>
            </a:p>
          </p:txBody>
        </p:sp>
        <p:cxnSp>
          <p:nvCxnSpPr>
            <p:cNvPr id="47" name="Straight Arrow Connector 46"/>
            <p:cNvCxnSpPr/>
            <p:nvPr/>
          </p:nvCxnSpPr>
          <p:spPr>
            <a:xfrm>
              <a:off x="6948264" y="3307050"/>
              <a:ext cx="0" cy="11521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6156176" y="4459178"/>
              <a:ext cx="1800200" cy="369332"/>
            </a:xfrm>
            <a:prstGeom prst="rect">
              <a:avLst/>
            </a:prstGeom>
            <a:noFill/>
          </p:spPr>
          <p:txBody>
            <a:bodyPr wrap="square" rtlCol="0">
              <a:spAutoFit/>
            </a:bodyPr>
            <a:lstStyle/>
            <a:p>
              <a:r>
                <a:rPr lang="en-GB" b="1" dirty="0" smtClean="0"/>
                <a:t>8.4 kg/day O2</a:t>
              </a:r>
              <a:endParaRPr lang="en-GB" b="1" dirty="0"/>
            </a:p>
          </p:txBody>
        </p:sp>
        <p:sp>
          <p:nvSpPr>
            <p:cNvPr id="49" name="TextBox 48"/>
            <p:cNvSpPr txBox="1"/>
            <p:nvPr/>
          </p:nvSpPr>
          <p:spPr>
            <a:xfrm>
              <a:off x="782985" y="2211863"/>
              <a:ext cx="1340743" cy="369332"/>
            </a:xfrm>
            <a:prstGeom prst="rect">
              <a:avLst/>
            </a:prstGeom>
            <a:noFill/>
          </p:spPr>
          <p:txBody>
            <a:bodyPr wrap="square" rtlCol="0">
              <a:spAutoFit/>
            </a:bodyPr>
            <a:lstStyle/>
            <a:p>
              <a:r>
                <a:rPr lang="en-GB" dirty="0" smtClean="0"/>
                <a:t>Air</a:t>
              </a:r>
              <a:endParaRPr lang="en-GB" dirty="0"/>
            </a:p>
          </p:txBody>
        </p:sp>
        <p:sp>
          <p:nvSpPr>
            <p:cNvPr id="50" name="TextBox 49"/>
            <p:cNvSpPr txBox="1"/>
            <p:nvPr/>
          </p:nvSpPr>
          <p:spPr>
            <a:xfrm>
              <a:off x="2871217" y="4643844"/>
              <a:ext cx="2448272" cy="369332"/>
            </a:xfrm>
            <a:prstGeom prst="rect">
              <a:avLst/>
            </a:prstGeom>
            <a:noFill/>
          </p:spPr>
          <p:txBody>
            <a:bodyPr wrap="square" rtlCol="0">
              <a:spAutoFit/>
            </a:bodyPr>
            <a:lstStyle/>
            <a:p>
              <a:r>
                <a:rPr lang="en-GB" dirty="0" smtClean="0"/>
                <a:t>Air</a:t>
              </a:r>
              <a:endParaRPr lang="en-GB" dirty="0"/>
            </a:p>
          </p:txBody>
        </p:sp>
      </p:grpSp>
    </p:spTree>
    <p:extLst>
      <p:ext uri="{BB962C8B-B14F-4D97-AF65-F5344CB8AC3E}">
        <p14:creationId xmlns:p14="http://schemas.microsoft.com/office/powerpoint/2010/main" val="353792845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Process Description</a:t>
            </a:r>
            <a:endParaRPr lang="en-GB" sz="2400" b="1" dirty="0">
              <a:latin typeface="Arial" pitchFamily="34" charset="0"/>
              <a:cs typeface="Arial" pitchFamily="34" charset="0"/>
            </a:endParaRPr>
          </a:p>
        </p:txBody>
      </p:sp>
      <p:grpSp>
        <p:nvGrpSpPr>
          <p:cNvPr id="59" name="Group 58"/>
          <p:cNvGrpSpPr/>
          <p:nvPr/>
        </p:nvGrpSpPr>
        <p:grpSpPr>
          <a:xfrm>
            <a:off x="395536" y="1360959"/>
            <a:ext cx="8172400" cy="5092377"/>
            <a:chOff x="1" y="43935"/>
            <a:chExt cx="9143999" cy="6317202"/>
          </a:xfrm>
        </p:grpSpPr>
        <p:pic>
          <p:nvPicPr>
            <p:cNvPr id="60" name="Picture 5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764704"/>
              <a:ext cx="4073427" cy="3914244"/>
            </a:xfrm>
            <a:prstGeom prst="rect">
              <a:avLst/>
            </a:prstGeom>
            <a:noFill/>
            <a:ln>
              <a:noFill/>
            </a:ln>
          </p:spPr>
        </p:pic>
        <p:pic>
          <p:nvPicPr>
            <p:cNvPr id="61"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707904" y="5949281"/>
              <a:ext cx="5004048" cy="411856"/>
            </a:xfrm>
            <a:prstGeom prst="rect">
              <a:avLst/>
            </a:prstGeom>
            <a:noFill/>
          </p:spPr>
        </p:pic>
        <p:pic>
          <p:nvPicPr>
            <p:cNvPr id="62"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779912" y="4797153"/>
              <a:ext cx="4788024" cy="762694"/>
            </a:xfrm>
            <a:prstGeom prst="rect">
              <a:avLst/>
            </a:prstGeom>
            <a:noFill/>
          </p:spPr>
        </p:pic>
        <p:pic>
          <p:nvPicPr>
            <p:cNvPr id="63" name="Picture 1"/>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427984" y="3933057"/>
              <a:ext cx="3762419" cy="792088"/>
            </a:xfrm>
            <a:prstGeom prst="rect">
              <a:avLst/>
            </a:prstGeom>
            <a:noFill/>
          </p:spPr>
        </p:pic>
        <p:sp>
          <p:nvSpPr>
            <p:cNvPr id="64" name="Rectangle 4"/>
            <p:cNvSpPr>
              <a:spLocks noChangeArrowheads="1"/>
            </p:cNvSpPr>
            <p:nvPr/>
          </p:nvSpPr>
          <p:spPr bwMode="auto">
            <a:xfrm>
              <a:off x="1" y="4393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65" name="Rectangle 5"/>
            <p:cNvSpPr>
              <a:spLocks noChangeArrowheads="1"/>
            </p:cNvSpPr>
            <p:nvPr/>
          </p:nvSpPr>
          <p:spPr bwMode="auto">
            <a:xfrm>
              <a:off x="1" y="6916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66" name="Rectangle 6"/>
            <p:cNvSpPr>
              <a:spLocks noChangeArrowheads="1"/>
            </p:cNvSpPr>
            <p:nvPr/>
          </p:nvSpPr>
          <p:spPr bwMode="auto">
            <a:xfrm>
              <a:off x="1" y="149173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67" name="Rectangle 7"/>
            <p:cNvSpPr>
              <a:spLocks noChangeArrowheads="1"/>
            </p:cNvSpPr>
            <p:nvPr/>
          </p:nvSpPr>
          <p:spPr bwMode="auto">
            <a:xfrm>
              <a:off x="539552" y="4797152"/>
              <a:ext cx="3024336" cy="2308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tx1"/>
                  </a:solidFill>
                  <a:effectLst/>
                  <a:ea typeface="SimSun" pitchFamily="2" charset="-122"/>
                  <a:cs typeface="TimesNewRomanPSMT"/>
                </a:rPr>
                <a:t>PRE-INVESTIGATION</a:t>
              </a:r>
              <a:r>
                <a:rPr kumimoji="0" lang="en-GB" altLang="zh-CN" sz="900" b="0" i="0" u="none" strike="noStrike" cap="none" normalizeH="0" dirty="0" smtClean="0">
                  <a:ln>
                    <a:noFill/>
                  </a:ln>
                  <a:solidFill>
                    <a:schemeClr val="tx1"/>
                  </a:solidFill>
                  <a:effectLst/>
                  <a:ea typeface="SimSun" pitchFamily="2" charset="-122"/>
                  <a:cs typeface="TimesNewRomanPSMT"/>
                </a:rPr>
                <a:t> </a:t>
              </a:r>
              <a:r>
                <a:rPr kumimoji="0" lang="en-GB" altLang="zh-CN" sz="900" b="0" i="0" u="none" strike="noStrike" cap="none" normalizeH="0" baseline="0" dirty="0" smtClean="0">
                  <a:ln>
                    <a:noFill/>
                  </a:ln>
                  <a:solidFill>
                    <a:schemeClr val="tx1"/>
                  </a:solidFill>
                  <a:effectLst/>
                  <a:ea typeface="SimSun" pitchFamily="2" charset="-122"/>
                  <a:cs typeface="TimesNewRomanPSMT"/>
                </a:rPr>
                <a:t>OF WATER ELECTROLYSIS</a:t>
              </a:r>
              <a:r>
                <a:rPr kumimoji="0" lang="en-GB" altLang="zh-CN" sz="900" b="0" i="0" u="none" strike="noStrike" cap="none" normalizeH="0" baseline="0" dirty="0" smtClean="0">
                  <a:ln>
                    <a:noFill/>
                  </a:ln>
                  <a:solidFill>
                    <a:schemeClr val="tx1"/>
                  </a:solidFill>
                  <a:effectLst/>
                  <a:cs typeface="Arial" pitchFamily="34" charset="0"/>
                </a:rPr>
                <a:t> </a:t>
              </a:r>
            </a:p>
          </p:txBody>
        </p:sp>
        <p:pic>
          <p:nvPicPr>
            <p:cNvPr id="68" name="Picture 8"/>
            <p:cNvPicPr>
              <a:picLocks noChangeAspect="1" noChangeArrowheads="1"/>
            </p:cNvPicPr>
            <p:nvPr/>
          </p:nvPicPr>
          <p:blipFill>
            <a:blip r:embed="rId7" cstate="print"/>
            <a:srcRect/>
            <a:stretch>
              <a:fillRect/>
            </a:stretch>
          </p:blipFill>
          <p:spPr bwMode="auto">
            <a:xfrm>
              <a:off x="4499994" y="836713"/>
              <a:ext cx="4249831" cy="2448272"/>
            </a:xfrm>
            <a:prstGeom prst="rect">
              <a:avLst/>
            </a:prstGeom>
            <a:noFill/>
            <a:ln w="9525">
              <a:noFill/>
              <a:miter lim="800000"/>
              <a:headEnd/>
              <a:tailEnd/>
            </a:ln>
          </p:spPr>
        </p:pic>
        <p:sp>
          <p:nvSpPr>
            <p:cNvPr id="69" name="Rectangle 68"/>
            <p:cNvSpPr/>
            <p:nvPr/>
          </p:nvSpPr>
          <p:spPr>
            <a:xfrm>
              <a:off x="4572000" y="3284984"/>
              <a:ext cx="4572000" cy="215444"/>
            </a:xfrm>
            <a:prstGeom prst="rect">
              <a:avLst/>
            </a:prstGeom>
          </p:spPr>
          <p:txBody>
            <a:bodyPr>
              <a:spAutoFit/>
            </a:bodyPr>
            <a:lstStyle/>
            <a:p>
              <a:r>
                <a:rPr lang="en-GB" sz="800" dirty="0" smtClean="0"/>
                <a:t>http://www.futureenergies.com/pictures/fuelcellpower.jpg</a:t>
              </a:r>
              <a:endParaRPr lang="en-GB" sz="800" dirty="0"/>
            </a:p>
          </p:txBody>
        </p:sp>
      </p:grpSp>
    </p:spTree>
    <p:extLst>
      <p:ext uri="{BB962C8B-B14F-4D97-AF65-F5344CB8AC3E}">
        <p14:creationId xmlns:p14="http://schemas.microsoft.com/office/powerpoint/2010/main" val="325690808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Process Description</a:t>
            </a:r>
            <a:endParaRPr lang="en-GB" sz="2400" b="1" dirty="0">
              <a:latin typeface="Arial" pitchFamily="34" charset="0"/>
              <a:cs typeface="Arial" pitchFamily="34" charset="0"/>
            </a:endParaRPr>
          </a:p>
        </p:txBody>
      </p:sp>
      <p:grpSp>
        <p:nvGrpSpPr>
          <p:cNvPr id="29" name="Group 28"/>
          <p:cNvGrpSpPr/>
          <p:nvPr/>
        </p:nvGrpSpPr>
        <p:grpSpPr>
          <a:xfrm>
            <a:off x="467544" y="1976844"/>
            <a:ext cx="8316416" cy="4214508"/>
            <a:chOff x="35496" y="1124745"/>
            <a:chExt cx="9324528" cy="4794154"/>
          </a:xfrm>
        </p:grpSpPr>
        <p:pic>
          <p:nvPicPr>
            <p:cNvPr id="30" name="Picture 29"/>
            <p:cNvPicPr/>
            <p:nvPr/>
          </p:nvPicPr>
          <p:blipFill>
            <a:blip r:embed="rId3" cstate="print">
              <a:extLst>
                <a:ext uri="{28A0092B-C50C-407E-A947-70E740481C1C}">
                  <a14:useLocalDpi xmlns:a14="http://schemas.microsoft.com/office/drawing/2010/main" val="0"/>
                </a:ext>
              </a:extLst>
            </a:blip>
            <a:srcRect l="6061"/>
            <a:stretch>
              <a:fillRect/>
            </a:stretch>
          </p:blipFill>
          <p:spPr bwMode="auto">
            <a:xfrm>
              <a:off x="35496" y="1124745"/>
              <a:ext cx="4464496" cy="4365104"/>
            </a:xfrm>
            <a:prstGeom prst="rect">
              <a:avLst/>
            </a:prstGeom>
            <a:noFill/>
            <a:ln>
              <a:noFill/>
            </a:ln>
          </p:spPr>
        </p:pic>
        <p:sp>
          <p:nvSpPr>
            <p:cNvPr id="31" name="Rectangle 30"/>
            <p:cNvSpPr/>
            <p:nvPr/>
          </p:nvSpPr>
          <p:spPr>
            <a:xfrm>
              <a:off x="4283968" y="1801848"/>
              <a:ext cx="5076056" cy="3139321"/>
            </a:xfrm>
            <a:prstGeom prst="rect">
              <a:avLst/>
            </a:prstGeom>
          </p:spPr>
          <p:txBody>
            <a:bodyPr wrap="square">
              <a:spAutoFit/>
            </a:bodyPr>
            <a:lstStyle/>
            <a:p>
              <a:pPr lvl="0">
                <a:buFont typeface="Arial" pitchFamily="34" charset="0"/>
                <a:buChar char="•"/>
              </a:pPr>
              <a:r>
                <a:rPr lang="en-GB" dirty="0"/>
                <a:t>OH</a:t>
              </a:r>
              <a:r>
                <a:rPr lang="en-GB" baseline="30000" dirty="0"/>
                <a:t>-</a:t>
              </a:r>
              <a:r>
                <a:rPr lang="en-GB" dirty="0"/>
                <a:t> (</a:t>
              </a:r>
              <a:r>
                <a:rPr lang="en-GB" dirty="0" err="1"/>
                <a:t>aq</a:t>
              </a:r>
              <a:r>
                <a:rPr lang="en-GB" dirty="0"/>
                <a:t>) anions are oxidised at the anode, producing O</a:t>
              </a:r>
              <a:r>
                <a:rPr lang="en-GB" baseline="-25000" dirty="0"/>
                <a:t>2</a:t>
              </a:r>
              <a:r>
                <a:rPr lang="en-GB" dirty="0"/>
                <a:t>(g), H</a:t>
              </a:r>
              <a:r>
                <a:rPr lang="en-GB" baseline="-25000" dirty="0"/>
                <a:t>2</a:t>
              </a:r>
              <a:r>
                <a:rPr lang="en-GB" dirty="0"/>
                <a:t>O (l) and electrons</a:t>
              </a:r>
              <a:r>
                <a:rPr lang="en-GB" dirty="0" smtClean="0"/>
                <a:t>.</a:t>
              </a:r>
            </a:p>
            <a:p>
              <a:pPr lvl="0">
                <a:buFont typeface="Arial" pitchFamily="34" charset="0"/>
                <a:buChar char="•"/>
              </a:pPr>
              <a:endParaRPr lang="en-GB" dirty="0"/>
            </a:p>
            <a:p>
              <a:pPr lvl="0">
                <a:buFont typeface="Arial" pitchFamily="34" charset="0"/>
                <a:buChar char="•"/>
              </a:pPr>
              <a:r>
                <a:rPr lang="en-GB" dirty="0"/>
                <a:t>The electrons flow through the diaphragm to the cathode</a:t>
              </a:r>
              <a:r>
                <a:rPr lang="en-GB" dirty="0" smtClean="0"/>
                <a:t>.</a:t>
              </a:r>
            </a:p>
            <a:p>
              <a:pPr lvl="0">
                <a:buFont typeface="Arial" pitchFamily="34" charset="0"/>
                <a:buChar char="•"/>
              </a:pPr>
              <a:endParaRPr lang="en-GB" dirty="0"/>
            </a:p>
            <a:p>
              <a:pPr lvl="0">
                <a:buFont typeface="Arial" pitchFamily="34" charset="0"/>
                <a:buChar char="•"/>
              </a:pPr>
              <a:r>
                <a:rPr lang="en-GB" dirty="0"/>
                <a:t>At the cathode, water is reduced producing H</a:t>
              </a:r>
              <a:r>
                <a:rPr lang="en-GB" baseline="-25000" dirty="0"/>
                <a:t>2</a:t>
              </a:r>
              <a:r>
                <a:rPr lang="en-GB" dirty="0"/>
                <a:t>(g) and OH</a:t>
              </a:r>
              <a:r>
                <a:rPr lang="en-GB" baseline="30000" dirty="0"/>
                <a:t>-</a:t>
              </a:r>
              <a:r>
                <a:rPr lang="en-GB" dirty="0"/>
                <a:t> anions (</a:t>
              </a:r>
              <a:r>
                <a:rPr lang="en-GB" dirty="0" err="1"/>
                <a:t>aq</a:t>
              </a:r>
              <a:r>
                <a:rPr lang="en-GB" dirty="0" smtClean="0"/>
                <a:t>).</a:t>
              </a:r>
            </a:p>
            <a:p>
              <a:pPr lvl="0">
                <a:buFont typeface="Arial" pitchFamily="34" charset="0"/>
                <a:buChar char="•"/>
              </a:pPr>
              <a:endParaRPr lang="en-GB" dirty="0"/>
            </a:p>
            <a:p>
              <a:pPr lvl="0">
                <a:buFont typeface="Arial" pitchFamily="34" charset="0"/>
                <a:buChar char="•"/>
              </a:pPr>
              <a:r>
                <a:rPr lang="en-GB" dirty="0"/>
                <a:t>These hydroxide anions flow to the anode, where the cycle is repeated.</a:t>
              </a:r>
            </a:p>
          </p:txBody>
        </p:sp>
        <p:sp>
          <p:nvSpPr>
            <p:cNvPr id="32" name="Rectangle 1"/>
            <p:cNvSpPr>
              <a:spLocks noChangeArrowheads="1"/>
            </p:cNvSpPr>
            <p:nvPr/>
          </p:nvSpPr>
          <p:spPr bwMode="auto">
            <a:xfrm>
              <a:off x="251520" y="5428750"/>
              <a:ext cx="3693849" cy="49014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MacmillanRoman"/>
                </a:rPr>
                <a:t>Modelling of advanced alkaline </a:t>
              </a:r>
              <a:r>
                <a:rPr kumimoji="0" lang="en-GB" altLang="zh-CN" sz="1100" b="0" i="0" u="none" strike="noStrike" cap="none" normalizeH="0" baseline="0" dirty="0" err="1" smtClean="0">
                  <a:ln>
                    <a:noFill/>
                  </a:ln>
                  <a:solidFill>
                    <a:schemeClr val="tx1"/>
                  </a:solidFill>
                  <a:effectLst/>
                  <a:latin typeface="Calibri" pitchFamily="34" charset="0"/>
                  <a:ea typeface="SimSun" pitchFamily="2" charset="-122"/>
                  <a:cs typeface="MacmillanRoman"/>
                </a:rPr>
                <a:t>electrolyzers</a:t>
              </a: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MacmillanRoman"/>
                </a:rPr>
                <a:t>: a system</a:t>
              </a:r>
              <a:endParaRPr kumimoji="0" lang="en-GB" altLang="zh-CN" sz="1100" b="0" i="0" u="none" strike="noStrike" cap="none" normalizeH="0" baseline="0" dirty="0" smtClean="0">
                <a:ln>
                  <a:noFill/>
                </a:ln>
                <a:solidFill>
                  <a:schemeClr val="tx1"/>
                </a:solidFill>
                <a:effectLst/>
                <a:latin typeface="Arial" pitchFamily="34" charset="0"/>
                <a:cs typeface="MacmillanRoman"/>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Arial" pitchFamily="34" charset="0"/>
                  <a:cs typeface="MacmillanRoman"/>
                </a:rPr>
                <a:t>simulation approach</a:t>
              </a:r>
              <a:r>
                <a:rPr kumimoji="0" lang="en-GB" altLang="zh-CN" sz="800" b="0" i="0" u="none" strike="noStrike" cap="none" normalizeH="0" baseline="0" dirty="0" smtClean="0">
                  <a:ln>
                    <a:noFill/>
                  </a:ln>
                  <a:solidFill>
                    <a:schemeClr val="tx1"/>
                  </a:solidFill>
                  <a:effectLst/>
                  <a:latin typeface="Arial" pitchFamily="34" charset="0"/>
                  <a:cs typeface="Arial" pitchFamily="34" charset="0"/>
                </a:rPr>
                <a:t> </a:t>
              </a:r>
              <a:endParaRPr kumimoji="0" lang="en-GB" altLang="zh-CN" sz="18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136390438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Process BFD</a:t>
            </a:r>
            <a:endParaRPr lang="en-GB" sz="2400" b="1" dirty="0">
              <a:latin typeface="Arial" pitchFamily="34" charset="0"/>
              <a:cs typeface="Arial" pitchFamily="34" charset="0"/>
            </a:endParaRPr>
          </a:p>
        </p:txBody>
      </p:sp>
      <p:pic>
        <p:nvPicPr>
          <p:cNvPr id="22" name="Picture 2"/>
          <p:cNvPicPr>
            <a:picLocks noChangeAspect="1" noChangeArrowheads="1"/>
          </p:cNvPicPr>
          <p:nvPr/>
        </p:nvPicPr>
        <p:blipFill>
          <a:blip r:embed="rId3" cstate="print"/>
          <a:srcRect/>
          <a:stretch>
            <a:fillRect/>
          </a:stretch>
        </p:blipFill>
        <p:spPr bwMode="auto">
          <a:xfrm>
            <a:off x="3167178" y="692696"/>
            <a:ext cx="3709078" cy="5949280"/>
          </a:xfrm>
          <a:prstGeom prst="rect">
            <a:avLst/>
          </a:prstGeom>
          <a:noFill/>
          <a:ln w="9525">
            <a:noFill/>
            <a:miter lim="800000"/>
            <a:headEnd/>
            <a:tailEnd/>
          </a:ln>
        </p:spPr>
      </p:pic>
    </p:spTree>
    <p:extLst>
      <p:ext uri="{BB962C8B-B14F-4D97-AF65-F5344CB8AC3E}">
        <p14:creationId xmlns:p14="http://schemas.microsoft.com/office/powerpoint/2010/main" val="343085458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Overall Mass Balance</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2143397"/>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GB" sz="2400" dirty="0" smtClean="0"/>
              <a:t>Assumptions</a:t>
            </a:r>
          </a:p>
          <a:p>
            <a:pPr>
              <a:buFont typeface="Arial" pitchFamily="34" charset="0"/>
              <a:buNone/>
            </a:pPr>
            <a:endParaRPr lang="en-GB" sz="2400" dirty="0" smtClean="0"/>
          </a:p>
          <a:p>
            <a:r>
              <a:rPr lang="en-GB" sz="2400" dirty="0" smtClean="0"/>
              <a:t>All electrolyte is recycled</a:t>
            </a:r>
          </a:p>
          <a:p>
            <a:r>
              <a:rPr lang="en-GB" sz="2400" dirty="0" smtClean="0"/>
              <a:t>All un-reacted water is separated and recycled</a:t>
            </a:r>
          </a:p>
          <a:p>
            <a:r>
              <a:rPr lang="en-GB" sz="2400" dirty="0" smtClean="0"/>
              <a:t>No deterioration of electrodes</a:t>
            </a:r>
            <a:endParaRPr lang="en-GB" sz="2400" dirty="0"/>
          </a:p>
        </p:txBody>
      </p:sp>
    </p:spTree>
    <p:extLst>
      <p:ext uri="{BB962C8B-B14F-4D97-AF65-F5344CB8AC3E}">
        <p14:creationId xmlns:p14="http://schemas.microsoft.com/office/powerpoint/2010/main" val="302238112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Overall Mass Balance</a:t>
            </a:r>
            <a:endParaRPr lang="en-GB" sz="2400" b="1" dirty="0">
              <a:latin typeface="Arial" pitchFamily="34" charset="0"/>
              <a:cs typeface="Arial" pitchFamily="34" charset="0"/>
            </a:endParaRPr>
          </a:p>
        </p:txBody>
      </p:sp>
      <p:graphicFrame>
        <p:nvGraphicFramePr>
          <p:cNvPr id="21" name="Table 20"/>
          <p:cNvGraphicFramePr>
            <a:graphicFrameLocks noGrp="1"/>
          </p:cNvGraphicFramePr>
          <p:nvPr>
            <p:extLst>
              <p:ext uri="{D42A27DB-BD31-4B8C-83A1-F6EECF244321}">
                <p14:modId xmlns:p14="http://schemas.microsoft.com/office/powerpoint/2010/main" val="4256708215"/>
              </p:ext>
            </p:extLst>
          </p:nvPr>
        </p:nvGraphicFramePr>
        <p:xfrm>
          <a:off x="0" y="1768039"/>
          <a:ext cx="8892480" cy="3605177"/>
        </p:xfrm>
        <a:graphic>
          <a:graphicData uri="http://schemas.openxmlformats.org/drawingml/2006/table">
            <a:tbl>
              <a:tblPr/>
              <a:tblGrid>
                <a:gridCol w="741040"/>
                <a:gridCol w="741040"/>
                <a:gridCol w="741040"/>
                <a:gridCol w="741040"/>
                <a:gridCol w="741040"/>
                <a:gridCol w="741040"/>
                <a:gridCol w="741040"/>
                <a:gridCol w="741040"/>
                <a:gridCol w="741040"/>
                <a:gridCol w="741040"/>
                <a:gridCol w="741040"/>
                <a:gridCol w="741040"/>
              </a:tblGrid>
              <a:tr h="304860">
                <a:tc>
                  <a:txBody>
                    <a:bodyPr/>
                    <a:lstStyle/>
                    <a:p>
                      <a:pPr algn="l" fontAlgn="b"/>
                      <a:endParaRPr lang="en-GB" sz="900" b="0" i="0" u="none" strike="noStrike" dirty="0">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r>
                        <a:rPr lang="en-GB" sz="1800" b="0" i="0" u="none" strike="noStrike">
                          <a:solidFill>
                            <a:srgbClr val="000000"/>
                          </a:solidFill>
                          <a:latin typeface="Calibri"/>
                        </a:rPr>
                        <a:t>Recycle</a:t>
                      </a: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gridSpan="2">
                  <a:txBody>
                    <a:bodyPr/>
                    <a:lstStyle/>
                    <a:p>
                      <a:pPr algn="l" fontAlgn="b"/>
                      <a:r>
                        <a:rPr lang="en-GB" sz="1800" b="0" i="0" u="none" strike="noStrike">
                          <a:solidFill>
                            <a:srgbClr val="000000"/>
                          </a:solidFill>
                          <a:latin typeface="Calibri"/>
                        </a:rPr>
                        <a:t>2.36 kg/day</a:t>
                      </a:r>
                    </a:p>
                  </a:txBody>
                  <a:tcPr marL="7937" marR="7937" marT="7937" marB="0" anchor="b">
                    <a:lnL>
                      <a:noFill/>
                    </a:lnL>
                    <a:lnR>
                      <a:noFill/>
                    </a:lnR>
                    <a:lnT>
                      <a:noFill/>
                    </a:lnT>
                    <a:lnB>
                      <a:noFill/>
                    </a:lnB>
                  </a:tcPr>
                </a:tc>
                <a:tc hMerge="1">
                  <a:txBody>
                    <a:bodyPr/>
                    <a:lstStyle/>
                    <a:p>
                      <a:endParaRPr lang="en-GB"/>
                    </a:p>
                  </a:txBody>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w="6350" cap="flat" cmpd="sng" algn="ctr">
                      <a:solidFill>
                        <a:srgbClr val="000000"/>
                      </a:solidFill>
                      <a:prstDash val="solid"/>
                      <a:round/>
                      <a:headEnd type="none" w="med" len="med"/>
                      <a:tailEnd type="none" w="med" len="med"/>
                    </a:lnR>
                    <a:lnT>
                      <a:noFill/>
                    </a:lnT>
                    <a:lnB>
                      <a:noFill/>
                    </a:lnB>
                  </a:tcPr>
                </a:tc>
                <a:tc rowSpan="5" gridSpan="4">
                  <a:txBody>
                    <a:bodyPr/>
                    <a:lstStyle/>
                    <a:p>
                      <a:pPr algn="ctr" fontAlgn="ctr"/>
                      <a:r>
                        <a:rPr lang="en-GB" sz="1800" b="0" i="0" u="none" strike="noStrike" dirty="0">
                          <a:solidFill>
                            <a:srgbClr val="000000"/>
                          </a:solidFill>
                          <a:latin typeface="Calibri"/>
                        </a:rPr>
                        <a:t>Electrolysis Unit</a:t>
                      </a:r>
                    </a:p>
                  </a:txBody>
                  <a:tcPr marL="7937" marR="7937" marT="7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5" hMerge="1">
                  <a:txBody>
                    <a:bodyPr/>
                    <a:lstStyle/>
                    <a:p>
                      <a:endParaRPr lang="en-GB"/>
                    </a:p>
                  </a:txBody>
                  <a:tcPr/>
                </a:tc>
                <a:tc rowSpan="5" hMerge="1">
                  <a:txBody>
                    <a:bodyPr/>
                    <a:lstStyle/>
                    <a:p>
                      <a:endParaRPr lang="en-GB"/>
                    </a:p>
                  </a:txBody>
                  <a:tcPr/>
                </a:tc>
                <a:tc rowSpan="5" hMerge="1">
                  <a:txBody>
                    <a:bodyPr/>
                    <a:lstStyle/>
                    <a:p>
                      <a:endParaRPr lang="en-GB"/>
                    </a:p>
                  </a:txBody>
                  <a:tcPr/>
                </a:tc>
                <a:tc>
                  <a:txBody>
                    <a:bodyPr/>
                    <a:lstStyle/>
                    <a:p>
                      <a:pPr algn="l" fontAlgn="b"/>
                      <a:endParaRPr lang="en-GB" sz="1800" b="0" i="0" u="none" strike="noStrike">
                        <a:solidFill>
                          <a:srgbClr val="000000"/>
                        </a:solidFill>
                        <a:latin typeface="Calibri"/>
                      </a:endParaRPr>
                    </a:p>
                  </a:txBody>
                  <a:tcPr marL="7937" marR="7937" marT="7937"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latin typeface="Calibri"/>
                        </a:rPr>
                        <a:t>H2</a:t>
                      </a: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r>
                        <a:rPr lang="en-GB" sz="1800" b="0" i="0" u="none" strike="noStrike">
                          <a:solidFill>
                            <a:srgbClr val="000000"/>
                          </a:solidFill>
                          <a:latin typeface="Calibri"/>
                        </a:rPr>
                        <a:t>H20</a:t>
                      </a: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pPr algn="l" fontAlgn="b"/>
                      <a:r>
                        <a:rPr lang="en-GB" sz="1800" b="0" i="0" u="none" strike="noStrike">
                          <a:solidFill>
                            <a:srgbClr val="000000"/>
                          </a:solidFill>
                          <a:latin typeface="Calibri"/>
                        </a:rPr>
                        <a:t> </a:t>
                      </a:r>
                    </a:p>
                  </a:txBody>
                  <a:tcPr marL="7937" marR="7937" marT="793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GB" sz="1800" b="0" i="0" u="none" strike="noStrike">
                          <a:solidFill>
                            <a:srgbClr val="000000"/>
                          </a:solidFill>
                          <a:latin typeface="Calibri"/>
                        </a:rPr>
                        <a:t> </a:t>
                      </a: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gridSpan="2">
                  <a:txBody>
                    <a:bodyPr/>
                    <a:lstStyle/>
                    <a:p>
                      <a:pPr algn="l" fontAlgn="b"/>
                      <a:r>
                        <a:rPr lang="en-GB" sz="1800" b="0" i="0" u="none" strike="noStrike">
                          <a:solidFill>
                            <a:srgbClr val="000000"/>
                          </a:solidFill>
                          <a:latin typeface="Calibri"/>
                        </a:rPr>
                        <a:t>1.05 kg/day</a:t>
                      </a:r>
                    </a:p>
                  </a:txBody>
                  <a:tcPr marL="7937" marR="7937" marT="7937" marB="0" anchor="b">
                    <a:lnL>
                      <a:noFill/>
                    </a:lnL>
                    <a:lnR>
                      <a:noFill/>
                    </a:lnR>
                    <a:lnT>
                      <a:noFill/>
                    </a:lnT>
                    <a:lnB>
                      <a:noFill/>
                    </a:lnB>
                  </a:tcPr>
                </a:tc>
                <a:tc hMerge="1">
                  <a:txBody>
                    <a:bodyPr/>
                    <a:lstStyle/>
                    <a:p>
                      <a:endParaRPr lang="en-GB"/>
                    </a:p>
                  </a:txBody>
                  <a:tcPr/>
                </a:tc>
              </a:tr>
              <a:tr h="551797">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r>
                        <a:rPr lang="en-GB" sz="1800" b="0" i="0" u="none" strike="noStrike">
                          <a:solidFill>
                            <a:srgbClr val="000000"/>
                          </a:solidFill>
                          <a:latin typeface="Calibri"/>
                        </a:rPr>
                        <a:t>9.45 kg/day</a:t>
                      </a:r>
                    </a:p>
                  </a:txBody>
                  <a:tcPr marL="7937" marR="7937" marT="7937" marB="0" anchor="b">
                    <a:lnL>
                      <a:noFill/>
                    </a:lnL>
                    <a:lnR>
                      <a:noFill/>
                    </a:lnR>
                    <a:lnT>
                      <a:noFill/>
                    </a:lnT>
                    <a:lnB>
                      <a:noFill/>
                    </a:lnB>
                  </a:tcPr>
                </a:tc>
                <a:tc>
                  <a:txBody>
                    <a:bodyPr/>
                    <a:lstStyle/>
                    <a:p>
                      <a:pPr algn="l" fontAlgn="b"/>
                      <a:r>
                        <a:rPr lang="en-GB" sz="1800" b="0" i="0" u="none" strike="noStrike">
                          <a:solidFill>
                            <a:srgbClr val="000000"/>
                          </a:solidFill>
                          <a:latin typeface="Calibri"/>
                        </a:rPr>
                        <a:t> </a:t>
                      </a: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GB" sz="1800" b="0" i="0" u="none" strike="noStrike" dirty="0">
                          <a:solidFill>
                            <a:srgbClr val="000000"/>
                          </a:solidFill>
                          <a:latin typeface="Calibri"/>
                        </a:rPr>
                        <a:t> </a:t>
                      </a:r>
                    </a:p>
                  </a:txBody>
                  <a:tcPr marL="7937" marR="7937" marT="793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pPr algn="l" fontAlgn="b"/>
                      <a:endParaRPr lang="en-GB" sz="1800" b="0" i="0" u="none" strike="noStrike">
                        <a:solidFill>
                          <a:srgbClr val="000000"/>
                        </a:solidFill>
                        <a:latin typeface="Calibri"/>
                      </a:endParaRPr>
                    </a:p>
                  </a:txBody>
                  <a:tcPr marL="7937" marR="7937" marT="7937"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w="6350" cap="flat" cmpd="sng" algn="ctr">
                      <a:solidFill>
                        <a:srgbClr val="000000"/>
                      </a:solidFill>
                      <a:prstDash val="solid"/>
                      <a:round/>
                      <a:headEnd type="none" w="med" len="med"/>
                      <a:tailEnd type="none" w="med" len="med"/>
                    </a:lnR>
                    <a:lnT>
                      <a:noFill/>
                    </a:lnT>
                    <a:lnB>
                      <a:noFill/>
                    </a:lnB>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pPr algn="l" fontAlgn="b"/>
                      <a:endParaRPr lang="en-GB" sz="1800" b="0" i="0" u="none" strike="noStrike">
                        <a:solidFill>
                          <a:srgbClr val="000000"/>
                        </a:solidFill>
                        <a:latin typeface="Calibri"/>
                      </a:endParaRPr>
                    </a:p>
                  </a:txBody>
                  <a:tcPr marL="7937" marR="7937" marT="7937"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GB" sz="1800" b="0" i="0" u="none" strike="noStrike">
                          <a:solidFill>
                            <a:srgbClr val="000000"/>
                          </a:solidFill>
                          <a:latin typeface="Calibri"/>
                        </a:rPr>
                        <a:t>O2</a:t>
                      </a: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1800" b="0" i="0" u="none" strike="noStrike">
                        <a:solidFill>
                          <a:srgbClr val="000000"/>
                        </a:solidFill>
                        <a:latin typeface="Calibri"/>
                      </a:endParaRPr>
                    </a:p>
                  </a:txBody>
                  <a:tcPr marL="7937" marR="7937" marT="7937" marB="0" anchor="b">
                    <a:lnL>
                      <a:noFill/>
                    </a:lnL>
                    <a:lnR w="6350" cap="flat" cmpd="sng" algn="ctr">
                      <a:solidFill>
                        <a:srgbClr val="000000"/>
                      </a:solidFill>
                      <a:prstDash val="solid"/>
                      <a:round/>
                      <a:headEnd type="none" w="med" len="med"/>
                      <a:tailEnd type="none" w="med" len="med"/>
                    </a:lnR>
                    <a:lnT>
                      <a:noFill/>
                    </a:lnT>
                    <a:lnB>
                      <a:noFill/>
                    </a:lnB>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pPr algn="l" fontAlgn="b"/>
                      <a:r>
                        <a:rPr lang="en-GB" sz="1800" b="0" i="0" u="none" strike="noStrike">
                          <a:solidFill>
                            <a:srgbClr val="000000"/>
                          </a:solidFill>
                          <a:latin typeface="Calibri"/>
                        </a:rPr>
                        <a:t> </a:t>
                      </a:r>
                    </a:p>
                  </a:txBody>
                  <a:tcPr marL="7937" marR="7937" marT="793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GB" sz="1800" b="0" i="0" u="none" strike="noStrike">
                          <a:solidFill>
                            <a:srgbClr val="000000"/>
                          </a:solidFill>
                          <a:latin typeface="Calibri"/>
                        </a:rPr>
                        <a:t> </a:t>
                      </a: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gridSpan="2">
                  <a:txBody>
                    <a:bodyPr/>
                    <a:lstStyle/>
                    <a:p>
                      <a:pPr algn="l" fontAlgn="b"/>
                      <a:r>
                        <a:rPr lang="en-GB" sz="1800" b="0" i="0" u="none" strike="noStrike" dirty="0">
                          <a:solidFill>
                            <a:srgbClr val="000000"/>
                          </a:solidFill>
                          <a:latin typeface="Calibri"/>
                        </a:rPr>
                        <a:t>8.4 kg/day</a:t>
                      </a:r>
                    </a:p>
                  </a:txBody>
                  <a:tcPr marL="7937" marR="7937" marT="7937" marB="0" anchor="b">
                    <a:lnL>
                      <a:noFill/>
                    </a:lnL>
                    <a:lnR>
                      <a:noFill/>
                    </a:lnR>
                    <a:lnT>
                      <a:noFill/>
                    </a:lnT>
                    <a:lnB>
                      <a:noFill/>
                    </a:lnB>
                  </a:tcPr>
                </a:tc>
                <a:tc hMerge="1">
                  <a:txBody>
                    <a:bodyPr/>
                    <a:lstStyle/>
                    <a:p>
                      <a:endParaRPr lang="en-GB"/>
                    </a:p>
                  </a:txBody>
                  <a:tcPr/>
                </a:tc>
              </a:tr>
              <a:tr h="304860">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r>
              <a:tr h="304860">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dirty="0">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a:solidFill>
                          <a:srgbClr val="000000"/>
                        </a:solidFill>
                        <a:latin typeface="Calibri"/>
                      </a:endParaRPr>
                    </a:p>
                  </a:txBody>
                  <a:tcPr marL="7937" marR="7937" marT="7937" marB="0" anchor="b">
                    <a:lnL>
                      <a:noFill/>
                    </a:lnL>
                    <a:lnR>
                      <a:noFill/>
                    </a:lnR>
                    <a:lnT>
                      <a:noFill/>
                    </a:lnT>
                    <a:lnB>
                      <a:noFill/>
                    </a:lnB>
                  </a:tcPr>
                </a:tc>
                <a:tc>
                  <a:txBody>
                    <a:bodyPr/>
                    <a:lstStyle/>
                    <a:p>
                      <a:pPr algn="l" fontAlgn="b"/>
                      <a:endParaRPr lang="en-GB" sz="900" b="0" i="0" u="none" strike="noStrike" dirty="0">
                        <a:solidFill>
                          <a:srgbClr val="000000"/>
                        </a:solidFill>
                        <a:latin typeface="Calibri"/>
                      </a:endParaRPr>
                    </a:p>
                  </a:txBody>
                  <a:tcPr marL="7937" marR="7937" marT="7937" marB="0" anchor="b">
                    <a:lnL>
                      <a:noFill/>
                    </a:lnL>
                    <a:lnR>
                      <a:noFill/>
                    </a:lnR>
                    <a:lnT>
                      <a:noFill/>
                    </a:lnT>
                    <a:lnB>
                      <a:noFill/>
                    </a:lnB>
                  </a:tcPr>
                </a:tc>
              </a:tr>
            </a:tbl>
          </a:graphicData>
        </a:graphic>
      </p:graphicFrame>
    </p:spTree>
    <p:extLst>
      <p:ext uri="{BB962C8B-B14F-4D97-AF65-F5344CB8AC3E}">
        <p14:creationId xmlns:p14="http://schemas.microsoft.com/office/powerpoint/2010/main" val="318555090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Key Process Parameters</a:t>
            </a:r>
            <a:endParaRPr lang="en-GB" sz="2400" b="1" dirty="0">
              <a:latin typeface="Arial" pitchFamily="34" charset="0"/>
              <a:cs typeface="Arial" pitchFamily="34" charset="0"/>
            </a:endParaRPr>
          </a:p>
        </p:txBody>
      </p:sp>
      <p:sp>
        <p:nvSpPr>
          <p:cNvPr id="20" name="Content Placeholder 2"/>
          <p:cNvSpPr txBox="1">
            <a:spLocks/>
          </p:cNvSpPr>
          <p:nvPr/>
        </p:nvSpPr>
        <p:spPr>
          <a:xfrm>
            <a:off x="395536" y="2071389"/>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smtClean="0"/>
              <a:t>Voltage and Current Levels</a:t>
            </a:r>
          </a:p>
          <a:p>
            <a:r>
              <a:rPr lang="en-GB" sz="2400" dirty="0" smtClean="0"/>
              <a:t>Electrode Surface Area</a:t>
            </a:r>
          </a:p>
          <a:p>
            <a:r>
              <a:rPr lang="en-GB" sz="2400" dirty="0" smtClean="0"/>
              <a:t>System Temperature</a:t>
            </a:r>
          </a:p>
          <a:p>
            <a:r>
              <a:rPr lang="en-GB" sz="2400" dirty="0" smtClean="0"/>
              <a:t>Diaphragm Material</a:t>
            </a:r>
          </a:p>
          <a:p>
            <a:r>
              <a:rPr lang="en-GB" sz="2400" dirty="0" smtClean="0"/>
              <a:t>Electrolyte Choice</a:t>
            </a:r>
          </a:p>
          <a:p>
            <a:r>
              <a:rPr lang="en-GB" sz="2400" dirty="0" smtClean="0"/>
              <a:t>Electrode Choice</a:t>
            </a:r>
          </a:p>
          <a:p>
            <a:endParaRPr lang="en-GB" dirty="0"/>
          </a:p>
        </p:txBody>
      </p:sp>
    </p:spTree>
    <p:extLst>
      <p:ext uri="{BB962C8B-B14F-4D97-AF65-F5344CB8AC3E}">
        <p14:creationId xmlns:p14="http://schemas.microsoft.com/office/powerpoint/2010/main" val="3054571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179512" y="1196752"/>
            <a:ext cx="3924436" cy="461665"/>
          </a:xfrm>
          <a:prstGeom prst="rect">
            <a:avLst/>
          </a:prstGeom>
          <a:noFill/>
        </p:spPr>
        <p:txBody>
          <a:bodyPr wrap="square" rtlCol="0">
            <a:spAutoFit/>
          </a:bodyPr>
          <a:lstStyle/>
          <a:p>
            <a:r>
              <a:rPr lang="en-GB" sz="2400" b="1" dirty="0" smtClean="0">
                <a:latin typeface="Arial" pitchFamily="34" charset="0"/>
                <a:cs typeface="Arial" pitchFamily="34" charset="0"/>
              </a:rPr>
              <a:t>Air Recycling</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323528" y="2207022"/>
            <a:ext cx="8064896" cy="2308324"/>
          </a:xfrm>
          <a:prstGeom prst="rect">
            <a:avLst/>
          </a:prstGeom>
          <a:noFill/>
        </p:spPr>
        <p:txBody>
          <a:bodyPr wrap="square" rtlCol="0">
            <a:spAutoFit/>
          </a:bodyPr>
          <a:lstStyle/>
          <a:p>
            <a:r>
              <a:rPr lang="en-GB" dirty="0" smtClean="0">
                <a:latin typeface="Arial" pitchFamily="34" charset="0"/>
                <a:cs typeface="Arial" pitchFamily="34" charset="0"/>
              </a:rPr>
              <a:t>Assumptions:</a:t>
            </a:r>
          </a:p>
          <a:p>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The air treatment is split into three distinct processes: </a:t>
            </a:r>
            <a:r>
              <a:rPr lang="en-GB" smtClean="0">
                <a:latin typeface="Arial" pitchFamily="34" charset="0"/>
                <a:cs typeface="Arial" pitchFamily="34" charset="0"/>
              </a:rPr>
              <a:t>CO2 separation, </a:t>
            </a:r>
            <a:r>
              <a:rPr lang="en-GB" dirty="0" smtClean="0">
                <a:latin typeface="Arial" pitchFamily="34" charset="0"/>
                <a:cs typeface="Arial" pitchFamily="34" charset="0"/>
              </a:rPr>
              <a:t>CO2 consumption and O2 production </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Assuming same composition of air as on Earth</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Assume N2 is a buffer</a:t>
            </a:r>
            <a:endParaRPr lang="en-GB" dirty="0">
              <a:latin typeface="Arial" pitchFamily="34" charset="0"/>
              <a:cs typeface="Arial" pitchFamily="34" charset="0"/>
            </a:endParaRPr>
          </a:p>
        </p:txBody>
      </p:sp>
      <p:sp>
        <p:nvSpPr>
          <p:cNvPr id="19" name="TextBox 18"/>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216856288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Voltage and Current Levels</a:t>
            </a:r>
            <a:endParaRPr lang="en-GB" sz="2400" b="1" dirty="0">
              <a:latin typeface="Arial" pitchFamily="34" charset="0"/>
              <a:cs typeface="Arial" pitchFamily="34" charset="0"/>
            </a:endParaRPr>
          </a:p>
        </p:txBody>
      </p:sp>
      <p:sp>
        <p:nvSpPr>
          <p:cNvPr id="21" name="Content Placeholder 2"/>
          <p:cNvSpPr txBox="1">
            <a:spLocks/>
          </p:cNvSpPr>
          <p:nvPr/>
        </p:nvSpPr>
        <p:spPr>
          <a:xfrm>
            <a:off x="421704" y="19273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GB" sz="2400" dirty="0" smtClean="0"/>
              <a:t>Using an electrochemical basis the rate of oxygen production is related to voltage and current levels by;</a:t>
            </a:r>
          </a:p>
          <a:p>
            <a:pPr>
              <a:buFont typeface="Arial" pitchFamily="34" charset="0"/>
              <a:buNone/>
            </a:pPr>
            <a:endParaRPr lang="en-GB" sz="2400" dirty="0" smtClean="0"/>
          </a:p>
          <a:p>
            <a:pPr>
              <a:buFont typeface="Arial" pitchFamily="34" charset="0"/>
              <a:buNone/>
            </a:pPr>
            <a:endParaRPr lang="en-GB" sz="2400" dirty="0" smtClean="0"/>
          </a:p>
          <a:p>
            <a:pPr>
              <a:buFont typeface="Arial" pitchFamily="34" charset="0"/>
              <a:buNone/>
            </a:pPr>
            <a:endParaRPr lang="en-GB" sz="2400" dirty="0" smtClean="0"/>
          </a:p>
          <a:p>
            <a:pPr>
              <a:buFont typeface="Arial" pitchFamily="34" charset="0"/>
              <a:buNone/>
            </a:pPr>
            <a:endParaRPr lang="en-GB" sz="2400" dirty="0" smtClean="0"/>
          </a:p>
          <a:p>
            <a:pPr>
              <a:buFont typeface="Arial" pitchFamily="34" charset="0"/>
              <a:buNone/>
            </a:pPr>
            <a:endParaRPr lang="en-GB" sz="2400" dirty="0" smtClean="0"/>
          </a:p>
          <a:p>
            <a:pPr>
              <a:buFont typeface="Arial" pitchFamily="34" charset="0"/>
              <a:buNone/>
            </a:pPr>
            <a:r>
              <a:rPr lang="en-GB" sz="2400" dirty="0" smtClean="0"/>
              <a:t>With F in </a:t>
            </a:r>
            <a:r>
              <a:rPr lang="en-GB" sz="2400" dirty="0" err="1" smtClean="0"/>
              <a:t>mol</a:t>
            </a:r>
            <a:r>
              <a:rPr lang="en-GB" sz="2400" dirty="0" smtClean="0"/>
              <a:t>/sec</a:t>
            </a:r>
            <a:endParaRPr lang="en-GB" sz="2400" dirty="0"/>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23"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304256" y="3789040"/>
            <a:ext cx="3126336" cy="996305"/>
          </a:xfrm>
          <a:prstGeom prst="rect">
            <a:avLst/>
          </a:prstGeom>
          <a:noFill/>
        </p:spPr>
      </p:pic>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26"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376264" y="3068960"/>
            <a:ext cx="3087343" cy="504056"/>
          </a:xfrm>
          <a:prstGeom prst="rect">
            <a:avLst/>
          </a:prstGeom>
          <a:noFill/>
        </p:spPr>
      </p:pic>
    </p:spTree>
    <p:extLst>
      <p:ext uri="{BB962C8B-B14F-4D97-AF65-F5344CB8AC3E}">
        <p14:creationId xmlns:p14="http://schemas.microsoft.com/office/powerpoint/2010/main" val="238608092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Electrode Surface Area</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smtClean="0"/>
              <a:t>Faradays Efficiency is dependant upon the electrode surface area</a:t>
            </a:r>
          </a:p>
          <a:p>
            <a:r>
              <a:rPr lang="en-GB" sz="2400" dirty="0" smtClean="0"/>
              <a:t>The equation for faradays efficiency is;</a:t>
            </a:r>
          </a:p>
          <a:p>
            <a:endParaRPr lang="en-GB" sz="2400" dirty="0" smtClean="0"/>
          </a:p>
          <a:p>
            <a:endParaRPr lang="en-GB" sz="2400" dirty="0" smtClean="0"/>
          </a:p>
          <a:p>
            <a:endParaRPr lang="en-GB" sz="2400" dirty="0" smtClean="0"/>
          </a:p>
          <a:p>
            <a:endParaRPr lang="en-GB" sz="2400" dirty="0" smtClean="0"/>
          </a:p>
          <a:p>
            <a:pPr>
              <a:buFont typeface="Arial" pitchFamily="34" charset="0"/>
              <a:buNone/>
            </a:pPr>
            <a:r>
              <a:rPr lang="en-GB" sz="2400" dirty="0" smtClean="0"/>
              <a:t>This model uses non-temperature dependant coefficients</a:t>
            </a:r>
          </a:p>
          <a:p>
            <a:pPr>
              <a:buFont typeface="Arial" pitchFamily="34" charset="0"/>
              <a:buNone/>
            </a:pPr>
            <a:endParaRPr lang="en-GB" dirty="0" smtClean="0"/>
          </a:p>
          <a:p>
            <a:pPr>
              <a:buFont typeface="Arial" pitchFamily="34" charset="0"/>
              <a:buNone/>
            </a:pPr>
            <a:endParaRPr lang="en-GB" dirty="0"/>
          </a:p>
        </p:txBody>
      </p:sp>
      <p:pic>
        <p:nvPicPr>
          <p:cNvPr id="28"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987824" y="3356992"/>
            <a:ext cx="2664296" cy="1368813"/>
          </a:xfrm>
          <a:prstGeom prst="rect">
            <a:avLst/>
          </a:prstGeom>
          <a:noFill/>
        </p:spPr>
      </p:pic>
    </p:spTree>
    <p:extLst>
      <p:ext uri="{BB962C8B-B14F-4D97-AF65-F5344CB8AC3E}">
        <p14:creationId xmlns:p14="http://schemas.microsoft.com/office/powerpoint/2010/main" val="37069675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System Temperature</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a:t>Typically operated at 70-</a:t>
            </a:r>
            <a:r>
              <a:rPr lang="en-GB" sz="2400" dirty="0" smtClean="0"/>
              <a:t>90˚C</a:t>
            </a:r>
            <a:endParaRPr lang="en-GB" sz="2400" dirty="0"/>
          </a:p>
          <a:p>
            <a:r>
              <a:rPr lang="en-GB" sz="2400" dirty="0"/>
              <a:t>Higher temperatures beneficial as they reduce the </a:t>
            </a:r>
            <a:r>
              <a:rPr lang="en-GB" sz="2400" dirty="0" err="1"/>
              <a:t>ohmic</a:t>
            </a:r>
            <a:r>
              <a:rPr lang="en-GB" sz="2400" dirty="0"/>
              <a:t> resistance of the electrolyte solution and that of the electrodes</a:t>
            </a:r>
            <a:r>
              <a:rPr lang="en-GB" sz="2400" dirty="0" smtClean="0"/>
              <a:t>.</a:t>
            </a:r>
            <a:endParaRPr lang="en-GB" dirty="0" smtClean="0"/>
          </a:p>
          <a:p>
            <a:pPr>
              <a:buFont typeface="Arial" pitchFamily="34" charset="0"/>
              <a:buNone/>
            </a:pPr>
            <a:endParaRPr lang="en-GB" dirty="0"/>
          </a:p>
        </p:txBody>
      </p:sp>
      <p:sp>
        <p:nvSpPr>
          <p:cNvPr id="23" name="Rectangle 22"/>
          <p:cNvSpPr/>
          <p:nvPr/>
        </p:nvSpPr>
        <p:spPr>
          <a:xfrm>
            <a:off x="467544" y="6309320"/>
            <a:ext cx="4572000" cy="261610"/>
          </a:xfrm>
          <a:prstGeom prst="rect">
            <a:avLst/>
          </a:prstGeom>
        </p:spPr>
        <p:txBody>
          <a:bodyPr>
            <a:spAutoFit/>
          </a:bodyPr>
          <a:lstStyle/>
          <a:p>
            <a:r>
              <a:rPr lang="en-GB" sz="1100" b="1" dirty="0" smtClean="0"/>
              <a:t>Hydrogen and Fuel Cells: Fundamentals, Technologies and Applications</a:t>
            </a:r>
            <a:endParaRPr lang="en-GB" sz="1100" b="1" dirty="0"/>
          </a:p>
        </p:txBody>
      </p:sp>
    </p:spTree>
    <p:extLst>
      <p:ext uri="{BB962C8B-B14F-4D97-AF65-F5344CB8AC3E}">
        <p14:creationId xmlns:p14="http://schemas.microsoft.com/office/powerpoint/2010/main" val="330017929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Diaphragm Choice </a:t>
            </a:r>
            <a:r>
              <a:rPr lang="en-US" sz="2400" b="1" dirty="0" smtClean="0">
                <a:latin typeface="Arial" pitchFamily="34" charset="0"/>
                <a:cs typeface="Arial" pitchFamily="34" charset="0"/>
              </a:rPr>
              <a:t>–</a:t>
            </a:r>
            <a:r>
              <a:rPr lang="en-GB" sz="2400" b="1" dirty="0" smtClean="0">
                <a:latin typeface="Arial" pitchFamily="34" charset="0"/>
                <a:cs typeface="Arial" pitchFamily="34" charset="0"/>
              </a:rPr>
              <a:t> Inorganic and Organic Materials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400" dirty="0" smtClean="0"/>
          </a:p>
          <a:p>
            <a:pPr marL="0" indent="0">
              <a:buNone/>
            </a:pPr>
            <a:r>
              <a:rPr lang="en-GB" sz="2400" dirty="0" smtClean="0"/>
              <a:t>Important properties for choice:</a:t>
            </a:r>
          </a:p>
          <a:p>
            <a:r>
              <a:rPr lang="en-GB" sz="2400" dirty="0"/>
              <a:t>Reliability / overall </a:t>
            </a:r>
            <a:r>
              <a:rPr lang="en-GB" sz="2400" dirty="0" smtClean="0"/>
              <a:t>lifespan</a:t>
            </a:r>
            <a:endParaRPr lang="en-GB" sz="2400" dirty="0"/>
          </a:p>
          <a:p>
            <a:r>
              <a:rPr lang="en-GB" sz="2400" dirty="0" smtClean="0"/>
              <a:t>Efficiency</a:t>
            </a:r>
            <a:endParaRPr lang="en-GB" sz="2400" dirty="0"/>
          </a:p>
          <a:p>
            <a:r>
              <a:rPr lang="en-GB" sz="2400" dirty="0"/>
              <a:t>Low electrolyte </a:t>
            </a:r>
            <a:r>
              <a:rPr lang="en-GB" sz="2400" dirty="0" smtClean="0"/>
              <a:t>resistance</a:t>
            </a:r>
            <a:endParaRPr lang="en-GB" sz="2400" dirty="0"/>
          </a:p>
          <a:p>
            <a:r>
              <a:rPr lang="en-GB" sz="2400" dirty="0"/>
              <a:t>Health hazard</a:t>
            </a:r>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2677304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Inorganic - Asbestos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400" dirty="0" smtClean="0"/>
          </a:p>
          <a:p>
            <a:r>
              <a:rPr lang="en-GB" sz="2400" dirty="0"/>
              <a:t>Being phased out of use in industries (&lt;20% in EU)</a:t>
            </a:r>
          </a:p>
          <a:p>
            <a:endParaRPr lang="en-GB" sz="2400" dirty="0"/>
          </a:p>
          <a:p>
            <a:r>
              <a:rPr lang="en-GB" sz="2400" dirty="0"/>
              <a:t>Not suitable at higher temperatures</a:t>
            </a:r>
          </a:p>
          <a:p>
            <a:endParaRPr lang="en-GB" sz="2400" dirty="0"/>
          </a:p>
          <a:p>
            <a:r>
              <a:rPr lang="en-GB" sz="2400" dirty="0"/>
              <a:t>Corrodes/deteriorates when used alone.</a:t>
            </a:r>
          </a:p>
          <a:p>
            <a:endParaRPr lang="en-GB" sz="2400" dirty="0"/>
          </a:p>
          <a:p>
            <a:r>
              <a:rPr lang="en-GB" sz="2400" dirty="0"/>
              <a:t>Possible health problems – rule out</a:t>
            </a:r>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329259499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Refractory-Type Materials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smtClean="0"/>
          </a:p>
          <a:p>
            <a:r>
              <a:rPr lang="en-GB" sz="2800" dirty="0"/>
              <a:t>Inorganic material combined with binder or alone.</a:t>
            </a:r>
          </a:p>
          <a:p>
            <a:r>
              <a:rPr lang="en-GB" sz="2800" dirty="0"/>
              <a:t>e.g. Ceria (</a:t>
            </a:r>
            <a:r>
              <a:rPr lang="en-GB" sz="2800" dirty="0" err="1"/>
              <a:t>CeO</a:t>
            </a:r>
            <a:r>
              <a:rPr lang="en-GB" sz="2800" dirty="0"/>
              <a:t>)  or zirconia E fibre.</a:t>
            </a:r>
          </a:p>
          <a:p>
            <a:pPr lvl="1"/>
            <a:r>
              <a:rPr lang="en-GB" sz="2400" dirty="0"/>
              <a:t>Both exhibit high stability.</a:t>
            </a:r>
          </a:p>
          <a:p>
            <a:r>
              <a:rPr lang="en-GB" sz="2800" dirty="0"/>
              <a:t>Made into membranes by NASA.</a:t>
            </a:r>
          </a:p>
          <a:p>
            <a:r>
              <a:rPr lang="en-GB" sz="2800" dirty="0"/>
              <a:t>Combined and alone yielded poor results.</a:t>
            </a:r>
          </a:p>
          <a:p>
            <a:pPr lvl="1"/>
            <a:r>
              <a:rPr lang="en-GB" sz="2400" dirty="0"/>
              <a:t>Fragile, brittle, poor strength…</a:t>
            </a:r>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395838878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err="1" smtClean="0">
                <a:latin typeface="Arial" pitchFamily="34" charset="0"/>
                <a:cs typeface="Arial" pitchFamily="34" charset="0"/>
              </a:rPr>
              <a:t>Polyantimonic</a:t>
            </a:r>
            <a:r>
              <a:rPr lang="en-GB" sz="2400" b="1" dirty="0" smtClean="0">
                <a:latin typeface="Arial" pitchFamily="34" charset="0"/>
                <a:cs typeface="Arial" pitchFamily="34" charset="0"/>
              </a:rPr>
              <a:t> Acid (PAM)</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smtClean="0"/>
          </a:p>
          <a:p>
            <a:r>
              <a:rPr lang="en-GB" sz="2800" dirty="0"/>
              <a:t>Extremely stable at high temp (up to 150</a:t>
            </a:r>
            <a:r>
              <a:rPr lang="en-GB" sz="2800" baseline="30000" dirty="0"/>
              <a:t>o</a:t>
            </a:r>
            <a:r>
              <a:rPr lang="en-GB" sz="2800" dirty="0"/>
              <a:t>C)</a:t>
            </a:r>
          </a:p>
          <a:p>
            <a:r>
              <a:rPr lang="en-GB" sz="2800" dirty="0"/>
              <a:t>Stable in highly concentrated KOH</a:t>
            </a:r>
          </a:p>
          <a:p>
            <a:r>
              <a:rPr lang="en-GB" sz="2800" dirty="0"/>
              <a:t>Best option: </a:t>
            </a:r>
            <a:r>
              <a:rPr lang="en-GB" sz="2800" dirty="0" err="1"/>
              <a:t>Polyarylethersulfone</a:t>
            </a:r>
            <a:r>
              <a:rPr lang="en-GB" sz="2800" dirty="0"/>
              <a:t>-PAM </a:t>
            </a:r>
          </a:p>
          <a:p>
            <a:pPr lvl="1"/>
            <a:r>
              <a:rPr lang="en-GB" sz="2400" dirty="0"/>
              <a:t>Membrane resistance 0.2</a:t>
            </a:r>
            <a:r>
              <a:rPr lang="en-GB" sz="2400" dirty="0">
                <a:sym typeface="Symbol"/>
              </a:rPr>
              <a:t>cm</a:t>
            </a:r>
            <a:r>
              <a:rPr lang="en-GB" sz="2400" baseline="30000" dirty="0">
                <a:sym typeface="Symbol"/>
              </a:rPr>
              <a:t>2</a:t>
            </a:r>
            <a:r>
              <a:rPr lang="en-GB" sz="2400" dirty="0">
                <a:sym typeface="Symbol"/>
              </a:rPr>
              <a:t> at 90</a:t>
            </a:r>
            <a:r>
              <a:rPr lang="en-GB" sz="2400" baseline="30000" dirty="0">
                <a:sym typeface="Symbol"/>
              </a:rPr>
              <a:t>o</a:t>
            </a:r>
            <a:r>
              <a:rPr lang="en-GB" sz="2400" dirty="0">
                <a:sym typeface="Symbol"/>
              </a:rPr>
              <a:t>C</a:t>
            </a:r>
          </a:p>
          <a:p>
            <a:pPr lvl="1"/>
            <a:r>
              <a:rPr lang="en-GB" sz="2400" dirty="0">
                <a:sym typeface="Symbol"/>
              </a:rPr>
              <a:t>Reasonably easy to reproduce</a:t>
            </a:r>
            <a:endParaRPr lang="en-GB" sz="2400" dirty="0"/>
          </a:p>
          <a:p>
            <a:r>
              <a:rPr lang="en-GB" sz="2800" dirty="0"/>
              <a:t>Needs further testing</a:t>
            </a:r>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38958287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Sintered Nickel</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smtClean="0"/>
          </a:p>
          <a:p>
            <a:r>
              <a:rPr lang="en-GB" sz="2400" dirty="0"/>
              <a:t>Highly resistant to corrosion</a:t>
            </a:r>
          </a:p>
          <a:p>
            <a:r>
              <a:rPr lang="en-GB" sz="2400" dirty="0"/>
              <a:t>Tested at 30% KOH, 50 bar and temp &gt;150</a:t>
            </a:r>
          </a:p>
          <a:p>
            <a:r>
              <a:rPr lang="en-GB" sz="2400" dirty="0"/>
              <a:t>Gives good ionic conductivity </a:t>
            </a:r>
          </a:p>
          <a:p>
            <a:r>
              <a:rPr lang="en-GB" sz="2400" dirty="0"/>
              <a:t>High electronic conductivity – problem</a:t>
            </a:r>
          </a:p>
          <a:p>
            <a:r>
              <a:rPr lang="en-GB" sz="2400" dirty="0"/>
              <a:t>High cost - $1000 per m</a:t>
            </a:r>
            <a:r>
              <a:rPr lang="en-GB" sz="2400" baseline="30000" dirty="0"/>
              <a:t>2</a:t>
            </a:r>
            <a:r>
              <a:rPr lang="en-GB" sz="2400" dirty="0"/>
              <a:t>. Not a problem.</a:t>
            </a:r>
          </a:p>
          <a:p>
            <a:r>
              <a:rPr lang="en-GB" sz="2400" dirty="0"/>
              <a:t>Possibly coat with oxide. </a:t>
            </a:r>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136721199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26040"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Comparison of Inorganic Materials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23" name="Content Placeholder 3"/>
          <p:cNvGraphicFramePr>
            <a:graphicFrameLocks/>
          </p:cNvGraphicFramePr>
          <p:nvPr>
            <p:extLst>
              <p:ext uri="{D42A27DB-BD31-4B8C-83A1-F6EECF244321}">
                <p14:modId xmlns:p14="http://schemas.microsoft.com/office/powerpoint/2010/main" val="2170149499"/>
              </p:ext>
            </p:extLst>
          </p:nvPr>
        </p:nvGraphicFramePr>
        <p:xfrm>
          <a:off x="432272" y="1916832"/>
          <a:ext cx="8003233" cy="4292829"/>
        </p:xfrm>
        <a:graphic>
          <a:graphicData uri="http://schemas.openxmlformats.org/drawingml/2006/table">
            <a:tbl>
              <a:tblPr firstRow="1" bandRow="1">
                <a:tableStyleId>{5C22544A-7EE6-4342-B048-85BDC9FD1C3A}</a:tableStyleId>
              </a:tblPr>
              <a:tblGrid>
                <a:gridCol w="1619277"/>
                <a:gridCol w="1619277"/>
                <a:gridCol w="1619277"/>
                <a:gridCol w="1619277"/>
                <a:gridCol w="1526125"/>
              </a:tblGrid>
              <a:tr h="931274">
                <a:tc>
                  <a:txBody>
                    <a:bodyPr/>
                    <a:lstStyle/>
                    <a:p>
                      <a:pPr algn="ctr"/>
                      <a:r>
                        <a:rPr lang="en-GB" dirty="0" smtClean="0"/>
                        <a:t>Material</a:t>
                      </a:r>
                      <a:endParaRPr lang="en-GB" dirty="0"/>
                    </a:p>
                  </a:txBody>
                  <a:tcPr/>
                </a:tc>
                <a:tc>
                  <a:txBody>
                    <a:bodyPr/>
                    <a:lstStyle/>
                    <a:p>
                      <a:pPr algn="ctr"/>
                      <a:r>
                        <a:rPr lang="en-GB" dirty="0" smtClean="0"/>
                        <a:t>Reliability/ Lifespan</a:t>
                      </a:r>
                      <a:endParaRPr lang="en-GB" dirty="0"/>
                    </a:p>
                  </a:txBody>
                  <a:tcPr/>
                </a:tc>
                <a:tc>
                  <a:txBody>
                    <a:bodyPr/>
                    <a:lstStyle/>
                    <a:p>
                      <a:pPr algn="ctr"/>
                      <a:r>
                        <a:rPr lang="en-GB" dirty="0" smtClean="0"/>
                        <a:t>Health</a:t>
                      </a:r>
                      <a:br>
                        <a:rPr lang="en-GB" dirty="0" smtClean="0"/>
                      </a:br>
                      <a:r>
                        <a:rPr lang="en-GB" dirty="0" smtClean="0"/>
                        <a:t>Hazard</a:t>
                      </a:r>
                      <a:endParaRPr lang="en-GB" dirty="0"/>
                    </a:p>
                  </a:txBody>
                  <a:tcPr/>
                </a:tc>
                <a:tc>
                  <a:txBody>
                    <a:bodyPr/>
                    <a:lstStyle/>
                    <a:p>
                      <a:pPr algn="ctr"/>
                      <a:r>
                        <a:rPr lang="en-GB" dirty="0" smtClean="0"/>
                        <a:t>Efficiency</a:t>
                      </a:r>
                      <a:endParaRPr lang="en-GB" dirty="0"/>
                    </a:p>
                  </a:txBody>
                  <a:tcPr/>
                </a:tc>
                <a:tc>
                  <a:txBody>
                    <a:bodyPr/>
                    <a:lstStyle/>
                    <a:p>
                      <a:pPr algn="ctr"/>
                      <a:r>
                        <a:rPr lang="en-GB" dirty="0" smtClean="0"/>
                        <a:t>Low Electrolytic Resistance</a:t>
                      </a:r>
                      <a:endParaRPr lang="en-GB" dirty="0"/>
                    </a:p>
                  </a:txBody>
                  <a:tcPr/>
                </a:tc>
              </a:tr>
              <a:tr h="869189">
                <a:tc>
                  <a:txBody>
                    <a:bodyPr/>
                    <a:lstStyle/>
                    <a:p>
                      <a:pPr algn="ctr"/>
                      <a:r>
                        <a:rPr lang="en-GB" dirty="0" smtClean="0"/>
                        <a:t>Asbestos</a:t>
                      </a:r>
                      <a:endParaRPr lang="en-GB" dirty="0"/>
                    </a:p>
                  </a:txBody>
                  <a:tcPr anchor="ctr"/>
                </a:tc>
                <a:tc>
                  <a:txBody>
                    <a:bodyPr/>
                    <a:lstStyle/>
                    <a:p>
                      <a:endParaRPr lang="en-GB" dirty="0"/>
                    </a:p>
                  </a:txBody>
                  <a:tcPr anchor="ctr"/>
                </a:tc>
                <a:tc>
                  <a:txBody>
                    <a:bodyPr/>
                    <a:lstStyle/>
                    <a:p>
                      <a:endParaRPr lang="en-GB" dirty="0"/>
                    </a:p>
                  </a:txBody>
                  <a:tcPr anchor="ctr"/>
                </a:tc>
                <a:tc>
                  <a:txBody>
                    <a:bodyPr/>
                    <a:lstStyle/>
                    <a:p>
                      <a:pPr marL="0" marR="0" indent="0" algn="dist" defTabSz="914400" rtl="0" eaLnBrk="1" fontAlgn="auto" latinLnBrk="0" hangingPunct="1">
                        <a:lnSpc>
                          <a:spcPct val="100000"/>
                        </a:lnSpc>
                        <a:spcBef>
                          <a:spcPts val="0"/>
                        </a:spcBef>
                        <a:spcAft>
                          <a:spcPts val="0"/>
                        </a:spcAft>
                        <a:buClrTx/>
                        <a:buSzTx/>
                        <a:buFontTx/>
                        <a:buNone/>
                        <a:tabLst/>
                        <a:defRPr/>
                      </a:pPr>
                      <a:r>
                        <a:rPr lang="en-GB" sz="3200" dirty="0" smtClean="0"/>
                        <a:t>-</a:t>
                      </a:r>
                    </a:p>
                    <a:p>
                      <a:pPr algn="dist"/>
                      <a:endParaRPr lang="en-GB" dirty="0"/>
                    </a:p>
                  </a:txBody>
                  <a:tcPr anchor="ctr"/>
                </a:tc>
                <a:tc>
                  <a:txBody>
                    <a:bodyPr/>
                    <a:lstStyle/>
                    <a:p>
                      <a:pPr marL="0" marR="0" indent="0" algn="dist" defTabSz="914400" rtl="0" eaLnBrk="1" fontAlgn="auto" latinLnBrk="0" hangingPunct="1">
                        <a:lnSpc>
                          <a:spcPct val="100000"/>
                        </a:lnSpc>
                        <a:spcBef>
                          <a:spcPts val="0"/>
                        </a:spcBef>
                        <a:spcAft>
                          <a:spcPts val="0"/>
                        </a:spcAft>
                        <a:buClrTx/>
                        <a:buSzTx/>
                        <a:buFontTx/>
                        <a:buNone/>
                        <a:tabLst/>
                        <a:defRPr/>
                      </a:pPr>
                      <a:r>
                        <a:rPr lang="en-GB" sz="3200" dirty="0" smtClean="0"/>
                        <a:t>-</a:t>
                      </a:r>
                    </a:p>
                    <a:p>
                      <a:pPr algn="dist"/>
                      <a:endParaRPr lang="en-GB" dirty="0"/>
                    </a:p>
                  </a:txBody>
                  <a:tcPr anchor="ctr"/>
                </a:tc>
              </a:tr>
              <a:tr h="724526">
                <a:tc>
                  <a:txBody>
                    <a:bodyPr/>
                    <a:lstStyle/>
                    <a:p>
                      <a:pPr algn="ctr"/>
                      <a:r>
                        <a:rPr lang="en-GB" dirty="0" smtClean="0"/>
                        <a:t>Refractory Type</a:t>
                      </a:r>
                      <a:r>
                        <a:rPr lang="en-GB" baseline="0" dirty="0" smtClean="0"/>
                        <a:t> </a:t>
                      </a:r>
                      <a:endParaRPr lang="en-GB" dirty="0"/>
                    </a:p>
                  </a:txBody>
                  <a:tcPr anchor="ctr"/>
                </a:tc>
                <a:tc>
                  <a:txBody>
                    <a:bodyPr/>
                    <a:lstStyle/>
                    <a:p>
                      <a:endParaRPr lang="en-GB" dirty="0"/>
                    </a:p>
                  </a:txBody>
                  <a:tcPr anchor="ctr"/>
                </a:tc>
                <a:tc>
                  <a:txBody>
                    <a:bodyPr/>
                    <a:lstStyle/>
                    <a:p>
                      <a:pPr algn="dist">
                        <a:lnSpc>
                          <a:spcPct val="100000"/>
                        </a:lnSpc>
                      </a:pPr>
                      <a:r>
                        <a:rPr lang="en-GB" sz="3200" dirty="0" smtClean="0"/>
                        <a:t>-</a:t>
                      </a:r>
                      <a:endParaRPr lang="en-GB" sz="3200" dirty="0"/>
                    </a:p>
                  </a:txBody>
                  <a:tcPr anchor="ctr"/>
                </a:tc>
                <a:tc>
                  <a:txBody>
                    <a:bodyPr/>
                    <a:lstStyle/>
                    <a:p>
                      <a:pPr algn="dist">
                        <a:lnSpc>
                          <a:spcPct val="100000"/>
                        </a:lnSpc>
                      </a:pPr>
                      <a:r>
                        <a:rPr lang="en-GB" sz="3200" dirty="0" smtClean="0"/>
                        <a:t>-</a:t>
                      </a:r>
                      <a:endParaRPr lang="en-GB" sz="3200" dirty="0"/>
                    </a:p>
                  </a:txBody>
                  <a:tcPr anchor="ctr"/>
                </a:tc>
                <a:tc>
                  <a:txBody>
                    <a:bodyPr/>
                    <a:lstStyle/>
                    <a:p>
                      <a:pPr algn="dist">
                        <a:lnSpc>
                          <a:spcPct val="100000"/>
                        </a:lnSpc>
                      </a:pPr>
                      <a:r>
                        <a:rPr lang="en-GB" sz="3200" dirty="0" smtClean="0"/>
                        <a:t>-</a:t>
                      </a:r>
                      <a:endParaRPr lang="en-GB" sz="3200" dirty="0"/>
                    </a:p>
                  </a:txBody>
                  <a:tcPr anchor="ctr"/>
                </a:tc>
              </a:tr>
              <a:tr h="643362">
                <a:tc>
                  <a:txBody>
                    <a:bodyPr/>
                    <a:lstStyle/>
                    <a:p>
                      <a:pPr algn="ctr"/>
                      <a:r>
                        <a:rPr lang="en-GB" dirty="0" err="1" smtClean="0"/>
                        <a:t>Polyantimonic</a:t>
                      </a:r>
                      <a:endParaRPr lang="en-GB" dirty="0" smtClean="0"/>
                    </a:p>
                    <a:p>
                      <a:pPr algn="ctr"/>
                      <a:r>
                        <a:rPr lang="en-GB" dirty="0" smtClean="0"/>
                        <a:t>Acid</a:t>
                      </a:r>
                      <a:br>
                        <a:rPr lang="en-GB" dirty="0" smtClean="0"/>
                      </a:br>
                      <a:r>
                        <a:rPr lang="en-GB" dirty="0" smtClean="0"/>
                        <a:t>(PAM)</a:t>
                      </a:r>
                      <a:endParaRPr lang="en-GB" dirty="0"/>
                    </a:p>
                  </a:txBody>
                  <a:tcPr anchor="ctr"/>
                </a:tc>
                <a:tc>
                  <a:txBody>
                    <a:bodyPr/>
                    <a:lstStyle/>
                    <a:p>
                      <a:endParaRPr lang="en-GB" dirty="0"/>
                    </a:p>
                  </a:txBody>
                  <a:tcPr anchor="ctr"/>
                </a:tc>
                <a:tc>
                  <a:txBody>
                    <a:bodyPr/>
                    <a:lstStyle/>
                    <a:p>
                      <a:endParaRPr lang="en-GB" dirty="0"/>
                    </a:p>
                  </a:txBody>
                  <a:tcPr anchor="ctr"/>
                </a:tc>
                <a:tc>
                  <a:txBody>
                    <a:bodyPr/>
                    <a:lstStyle/>
                    <a:p>
                      <a:pPr marL="0" marR="0" indent="0" algn="dist" defTabSz="914400" rtl="0" eaLnBrk="1" fontAlgn="auto" latinLnBrk="0" hangingPunct="1">
                        <a:lnSpc>
                          <a:spcPct val="100000"/>
                        </a:lnSpc>
                        <a:spcBef>
                          <a:spcPts val="0"/>
                        </a:spcBef>
                        <a:spcAft>
                          <a:spcPts val="0"/>
                        </a:spcAft>
                        <a:buClrTx/>
                        <a:buSzTx/>
                        <a:buFontTx/>
                        <a:buNone/>
                        <a:tabLst/>
                        <a:defRPr/>
                      </a:pPr>
                      <a:r>
                        <a:rPr lang="en-GB" sz="3600" dirty="0" smtClean="0"/>
                        <a:t>-</a:t>
                      </a:r>
                    </a:p>
                    <a:p>
                      <a:endParaRPr lang="en-GB" dirty="0"/>
                    </a:p>
                  </a:txBody>
                  <a:tcPr anchor="ctr"/>
                </a:tc>
                <a:tc>
                  <a:txBody>
                    <a:bodyPr/>
                    <a:lstStyle/>
                    <a:p>
                      <a:endParaRPr lang="en-GB" dirty="0"/>
                    </a:p>
                  </a:txBody>
                  <a:tcPr anchor="ctr"/>
                </a:tc>
              </a:tr>
              <a:tr h="724526">
                <a:tc>
                  <a:txBody>
                    <a:bodyPr/>
                    <a:lstStyle/>
                    <a:p>
                      <a:pPr algn="ctr"/>
                      <a:r>
                        <a:rPr lang="en-GB" dirty="0" smtClean="0"/>
                        <a:t>Sintered Nickel</a:t>
                      </a:r>
                      <a:endParaRPr lang="en-GB" dirty="0"/>
                    </a:p>
                  </a:txBody>
                  <a:tcPr anchor="ctr">
                    <a:solidFill>
                      <a:srgbClr val="FFFF00"/>
                    </a:solidFill>
                  </a:tcPr>
                </a:tc>
                <a:tc>
                  <a:txBody>
                    <a:bodyPr/>
                    <a:lstStyle/>
                    <a:p>
                      <a:endParaRPr lang="en-GB" dirty="0"/>
                    </a:p>
                  </a:txBody>
                  <a:tcPr anchor="ctr">
                    <a:solidFill>
                      <a:srgbClr val="FFFF00"/>
                    </a:solidFill>
                  </a:tcPr>
                </a:tc>
                <a:tc>
                  <a:txBody>
                    <a:bodyPr/>
                    <a:lstStyle/>
                    <a:p>
                      <a:endParaRPr lang="en-GB" dirty="0"/>
                    </a:p>
                  </a:txBody>
                  <a:tcPr anchor="ctr">
                    <a:solidFill>
                      <a:srgbClr val="FFFF00"/>
                    </a:solidFill>
                  </a:tcPr>
                </a:tc>
                <a:tc>
                  <a:txBody>
                    <a:bodyPr/>
                    <a:lstStyle/>
                    <a:p>
                      <a:pPr marL="0" marR="0" indent="0" algn="dist" defTabSz="914400" rtl="0" eaLnBrk="1" fontAlgn="auto" latinLnBrk="0" hangingPunct="1">
                        <a:lnSpc>
                          <a:spcPct val="100000"/>
                        </a:lnSpc>
                        <a:spcBef>
                          <a:spcPts val="0"/>
                        </a:spcBef>
                        <a:spcAft>
                          <a:spcPts val="0"/>
                        </a:spcAft>
                        <a:buClrTx/>
                        <a:buSzTx/>
                        <a:buFontTx/>
                        <a:buNone/>
                        <a:tabLst/>
                        <a:defRPr/>
                      </a:pPr>
                      <a:r>
                        <a:rPr lang="en-GB" sz="3200" dirty="0" smtClean="0"/>
                        <a:t>-</a:t>
                      </a:r>
                    </a:p>
                    <a:p>
                      <a:endParaRPr lang="en-GB" dirty="0"/>
                    </a:p>
                  </a:txBody>
                  <a:tcPr anchor="ctr">
                    <a:solidFill>
                      <a:srgbClr val="FFFF00"/>
                    </a:solidFill>
                  </a:tcPr>
                </a:tc>
                <a:tc>
                  <a:txBody>
                    <a:bodyPr/>
                    <a:lstStyle/>
                    <a:p>
                      <a:endParaRPr lang="en-GB" dirty="0"/>
                    </a:p>
                  </a:txBody>
                  <a:tcPr anchor="ctr">
                    <a:solidFill>
                      <a:srgbClr val="FFFF00"/>
                    </a:solidFill>
                  </a:tcPr>
                </a:tc>
              </a:tr>
            </a:tbl>
          </a:graphicData>
        </a:graphic>
      </p:graphicFrame>
      <p:pic>
        <p:nvPicPr>
          <p:cNvPr id="26"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550815" y="3069513"/>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680121" y="4653136"/>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137471" y="4653136"/>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097364" y="4693912"/>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678389" y="4694060"/>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387876" y="5589240"/>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159465" y="5589239"/>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985343" y="5589238"/>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376830" y="5589240"/>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4250127" y="3069513"/>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2699792" y="3893054"/>
            <a:ext cx="399699" cy="399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45290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smtClean="0"/>
          </a:p>
          <a:p>
            <a:endParaRPr lang="en-GB" dirty="0" smtClean="0"/>
          </a:p>
          <a:p>
            <a:pPr>
              <a:buFont typeface="Arial" pitchFamily="34" charset="0"/>
              <a:buNone/>
            </a:pPr>
            <a:endParaRPr lang="en-GB" dirty="0"/>
          </a:p>
        </p:txBody>
      </p:sp>
      <p:sp>
        <p:nvSpPr>
          <p:cNvPr id="21" name="Title 1"/>
          <p:cNvSpPr txBox="1">
            <a:spLocks/>
          </p:cNvSpPr>
          <p:nvPr/>
        </p:nvSpPr>
        <p:spPr>
          <a:xfrm>
            <a:off x="468313" y="932259"/>
            <a:ext cx="3671887"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200" smtClean="0"/>
              <a:t>Polybenzimidazole fibres</a:t>
            </a:r>
            <a:endParaRPr lang="en-GB" sz="3200" dirty="0" smtClean="0"/>
          </a:p>
        </p:txBody>
      </p:sp>
      <p:sp>
        <p:nvSpPr>
          <p:cNvPr id="23" name="Content Placeholder 2"/>
          <p:cNvSpPr txBox="1">
            <a:spLocks/>
          </p:cNvSpPr>
          <p:nvPr/>
        </p:nvSpPr>
        <p:spPr>
          <a:xfrm>
            <a:off x="457200" y="2343546"/>
            <a:ext cx="4043363"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mtClean="0"/>
              <a:t>They are not readily attacked by oxidizing agents and have high melting points and excellent stabilities at high temperatures</a:t>
            </a:r>
          </a:p>
          <a:p>
            <a:endParaRPr lang="en-US" sz="2000" smtClean="0"/>
          </a:p>
          <a:p>
            <a:r>
              <a:rPr lang="en-US" sz="2000" smtClean="0"/>
              <a:t>It lose 80% of its tensile-strength after one month's exposure to </a:t>
            </a:r>
            <a:r>
              <a:rPr lang="da-DK" sz="2000" smtClean="0"/>
              <a:t>30 % KOH at 80 °C</a:t>
            </a:r>
            <a:endParaRPr lang="en-GB" sz="2000" dirty="0" smtClean="0"/>
          </a:p>
        </p:txBody>
      </p:sp>
      <p:sp>
        <p:nvSpPr>
          <p:cNvPr id="26" name="Title 1"/>
          <p:cNvSpPr txBox="1">
            <a:spLocks/>
          </p:cNvSpPr>
          <p:nvPr/>
        </p:nvSpPr>
        <p:spPr bwMode="auto">
          <a:xfrm>
            <a:off x="4903787" y="932259"/>
            <a:ext cx="36718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GB" sz="3200" dirty="0" smtClean="0"/>
              <a:t>Teflon</a:t>
            </a:r>
            <a:endParaRPr lang="en-GB" sz="3200" dirty="0"/>
          </a:p>
        </p:txBody>
      </p:sp>
      <p:sp>
        <p:nvSpPr>
          <p:cNvPr id="28" name="Content Placeholder 2"/>
          <p:cNvSpPr txBox="1">
            <a:spLocks/>
          </p:cNvSpPr>
          <p:nvPr/>
        </p:nvSpPr>
        <p:spPr bwMode="auto">
          <a:xfrm>
            <a:off x="4903788" y="2359421"/>
            <a:ext cx="404177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spcBef>
                <a:spcPct val="20000"/>
              </a:spcBef>
              <a:buFontTx/>
              <a:buChar char="•"/>
            </a:pPr>
            <a:r>
              <a:rPr lang="en-US" sz="2000" dirty="0"/>
              <a:t>It has excellent chemical and heat resistance to alkaline media.</a:t>
            </a:r>
          </a:p>
          <a:p>
            <a:pPr>
              <a:spcBef>
                <a:spcPct val="20000"/>
              </a:spcBef>
              <a:buFontTx/>
              <a:buChar char="•"/>
            </a:pPr>
            <a:endParaRPr lang="en-US" sz="2000" dirty="0"/>
          </a:p>
          <a:p>
            <a:pPr>
              <a:spcBef>
                <a:spcPct val="20000"/>
              </a:spcBef>
              <a:buFontTx/>
              <a:buChar char="•"/>
            </a:pPr>
            <a:r>
              <a:rPr lang="en-US" sz="2000" dirty="0"/>
              <a:t>It is lack of wettability, bubble will occur on the surface of membrane, lead to the conductivity decreasing. Grafting techniques seem more difficult to use and have yet to be proven for the </a:t>
            </a:r>
            <a:r>
              <a:rPr lang="en-US" sz="2000" dirty="0" err="1"/>
              <a:t>electrolyser</a:t>
            </a:r>
            <a:r>
              <a:rPr lang="en-US" sz="2000" dirty="0"/>
              <a:t> application.</a:t>
            </a:r>
            <a:endParaRPr lang="en-GB" sz="2000" dirty="0"/>
          </a:p>
        </p:txBody>
      </p:sp>
    </p:spTree>
    <p:extLst>
      <p:ext uri="{BB962C8B-B14F-4D97-AF65-F5344CB8AC3E}">
        <p14:creationId xmlns:p14="http://schemas.microsoft.com/office/powerpoint/2010/main" val="12775990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332934" y="1196752"/>
            <a:ext cx="5391193" cy="461665"/>
          </a:xfrm>
          <a:prstGeom prst="rect">
            <a:avLst/>
          </a:prstGeom>
          <a:noFill/>
        </p:spPr>
        <p:txBody>
          <a:bodyPr wrap="square" rtlCol="0">
            <a:spAutoFit/>
          </a:bodyPr>
          <a:lstStyle/>
          <a:p>
            <a:r>
              <a:rPr lang="en-GB" sz="2400" b="1" dirty="0" smtClean="0">
                <a:latin typeface="Arial" pitchFamily="34" charset="0"/>
                <a:cs typeface="Arial" pitchFamily="34" charset="0"/>
              </a:rPr>
              <a:t>Air Recycling Design Basis </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636862" y="2396480"/>
            <a:ext cx="2359074" cy="1680592"/>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1448247" y="2447310"/>
            <a:ext cx="2619697" cy="954107"/>
          </a:xfrm>
          <a:prstGeom prst="rect">
            <a:avLst/>
          </a:prstGeom>
          <a:noFill/>
        </p:spPr>
        <p:txBody>
          <a:bodyPr wrap="square" rtlCol="0">
            <a:spAutoFit/>
          </a:bodyPr>
          <a:lstStyle/>
          <a:p>
            <a:pPr algn="ctr"/>
            <a:r>
              <a:rPr lang="en-GB" sz="2800" b="1" dirty="0" smtClean="0">
                <a:latin typeface="Arial" pitchFamily="34" charset="0"/>
                <a:cs typeface="Arial" pitchFamily="34" charset="0"/>
              </a:rPr>
              <a:t>Stage 1</a:t>
            </a:r>
          </a:p>
          <a:p>
            <a:pPr algn="ctr"/>
            <a:r>
              <a:rPr lang="en-GB" sz="2800" b="1" dirty="0" smtClean="0">
                <a:latin typeface="Arial" pitchFamily="34" charset="0"/>
                <a:cs typeface="Arial" pitchFamily="34" charset="0"/>
              </a:rPr>
              <a:t>Air</a:t>
            </a:r>
            <a:endParaRPr lang="en-GB" sz="2800" b="1" dirty="0">
              <a:latin typeface="Arial" pitchFamily="34" charset="0"/>
              <a:cs typeface="Arial" pitchFamily="34" charset="0"/>
            </a:endParaRPr>
          </a:p>
        </p:txBody>
      </p:sp>
      <p:cxnSp>
        <p:nvCxnSpPr>
          <p:cNvPr id="18" name="Straight Arrow Connector 17"/>
          <p:cNvCxnSpPr/>
          <p:nvPr/>
        </p:nvCxnSpPr>
        <p:spPr>
          <a:xfrm>
            <a:off x="451591" y="3404592"/>
            <a:ext cx="1168081"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995936" y="3429000"/>
            <a:ext cx="1512168"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979712" y="3236776"/>
            <a:ext cx="1944216" cy="369332"/>
          </a:xfrm>
          <a:prstGeom prst="rect">
            <a:avLst/>
          </a:prstGeom>
          <a:noFill/>
        </p:spPr>
        <p:txBody>
          <a:bodyPr wrap="square" rtlCol="0">
            <a:spAutoFit/>
          </a:bodyPr>
          <a:lstStyle/>
          <a:p>
            <a:r>
              <a:rPr lang="en-GB" dirty="0" smtClean="0"/>
              <a:t>Pre-treatment</a:t>
            </a:r>
            <a:endParaRPr lang="en-GB" dirty="0"/>
          </a:p>
        </p:txBody>
      </p:sp>
      <p:cxnSp>
        <p:nvCxnSpPr>
          <p:cNvPr id="21" name="Straight Arrow Connector 20"/>
          <p:cNvCxnSpPr/>
          <p:nvPr/>
        </p:nvCxnSpPr>
        <p:spPr>
          <a:xfrm>
            <a:off x="2816399" y="4077072"/>
            <a:ext cx="0" cy="11521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923928" y="2797219"/>
            <a:ext cx="2431082" cy="369332"/>
          </a:xfrm>
          <a:prstGeom prst="rect">
            <a:avLst/>
          </a:prstGeom>
          <a:noFill/>
        </p:spPr>
        <p:txBody>
          <a:bodyPr wrap="square" rtlCol="0">
            <a:spAutoFit/>
          </a:bodyPr>
          <a:lstStyle/>
          <a:p>
            <a:r>
              <a:rPr lang="en-GB" dirty="0" smtClean="0"/>
              <a:t>10 kg/day CO2</a:t>
            </a:r>
            <a:endParaRPr lang="en-GB" dirty="0"/>
          </a:p>
        </p:txBody>
      </p:sp>
      <p:sp>
        <p:nvSpPr>
          <p:cNvPr id="23" name="Rectangle 22"/>
          <p:cNvSpPr/>
          <p:nvPr/>
        </p:nvSpPr>
        <p:spPr>
          <a:xfrm>
            <a:off x="5525294" y="2396480"/>
            <a:ext cx="2359074" cy="1680592"/>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5336679" y="2447310"/>
            <a:ext cx="2619697" cy="954107"/>
          </a:xfrm>
          <a:prstGeom prst="rect">
            <a:avLst/>
          </a:prstGeom>
          <a:noFill/>
        </p:spPr>
        <p:txBody>
          <a:bodyPr wrap="square" rtlCol="0">
            <a:spAutoFit/>
          </a:bodyPr>
          <a:lstStyle/>
          <a:p>
            <a:pPr algn="ctr"/>
            <a:r>
              <a:rPr lang="en-GB" sz="2800" b="1" dirty="0" smtClean="0">
                <a:latin typeface="Arial" pitchFamily="34" charset="0"/>
                <a:cs typeface="Arial" pitchFamily="34" charset="0"/>
              </a:rPr>
              <a:t>Stage 1</a:t>
            </a:r>
          </a:p>
          <a:p>
            <a:pPr algn="ctr"/>
            <a:r>
              <a:rPr lang="en-GB" sz="2800" b="1" dirty="0" smtClean="0">
                <a:latin typeface="Arial" pitchFamily="34" charset="0"/>
                <a:cs typeface="Arial" pitchFamily="34" charset="0"/>
              </a:rPr>
              <a:t>Air</a:t>
            </a:r>
            <a:endParaRPr lang="en-GB" sz="2800" b="1" dirty="0">
              <a:latin typeface="Arial" pitchFamily="34" charset="0"/>
              <a:cs typeface="Arial" pitchFamily="34" charset="0"/>
            </a:endParaRPr>
          </a:p>
        </p:txBody>
      </p:sp>
      <p:sp>
        <p:nvSpPr>
          <p:cNvPr id="26" name="TextBox 25"/>
          <p:cNvSpPr txBox="1"/>
          <p:nvPr/>
        </p:nvSpPr>
        <p:spPr>
          <a:xfrm>
            <a:off x="5868144" y="3236776"/>
            <a:ext cx="1800200" cy="369332"/>
          </a:xfrm>
          <a:prstGeom prst="rect">
            <a:avLst/>
          </a:prstGeom>
          <a:noFill/>
        </p:spPr>
        <p:txBody>
          <a:bodyPr wrap="square" rtlCol="0">
            <a:spAutoFit/>
          </a:bodyPr>
          <a:lstStyle/>
          <a:p>
            <a:r>
              <a:rPr lang="en-GB" dirty="0" smtClean="0"/>
              <a:t>Air treatment</a:t>
            </a:r>
            <a:endParaRPr lang="en-GB" dirty="0"/>
          </a:p>
        </p:txBody>
      </p:sp>
      <p:cxnSp>
        <p:nvCxnSpPr>
          <p:cNvPr id="27" name="Straight Arrow Connector 26"/>
          <p:cNvCxnSpPr/>
          <p:nvPr/>
        </p:nvCxnSpPr>
        <p:spPr>
          <a:xfrm>
            <a:off x="6660232" y="4077072"/>
            <a:ext cx="0" cy="115212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868144" y="5229200"/>
            <a:ext cx="1800200" cy="369332"/>
          </a:xfrm>
          <a:prstGeom prst="rect">
            <a:avLst/>
          </a:prstGeom>
          <a:noFill/>
        </p:spPr>
        <p:txBody>
          <a:bodyPr wrap="square" rtlCol="0">
            <a:spAutoFit/>
          </a:bodyPr>
          <a:lstStyle/>
          <a:p>
            <a:r>
              <a:rPr lang="en-GB" dirty="0" smtClean="0"/>
              <a:t>8.4 kg/day O2</a:t>
            </a:r>
            <a:endParaRPr lang="en-GB" dirty="0"/>
          </a:p>
        </p:txBody>
      </p:sp>
      <p:sp>
        <p:nvSpPr>
          <p:cNvPr id="29" name="TextBox 28"/>
          <p:cNvSpPr txBox="1"/>
          <p:nvPr/>
        </p:nvSpPr>
        <p:spPr>
          <a:xfrm>
            <a:off x="494953" y="2981885"/>
            <a:ext cx="1340743" cy="369332"/>
          </a:xfrm>
          <a:prstGeom prst="rect">
            <a:avLst/>
          </a:prstGeom>
          <a:noFill/>
        </p:spPr>
        <p:txBody>
          <a:bodyPr wrap="square" rtlCol="0">
            <a:spAutoFit/>
          </a:bodyPr>
          <a:lstStyle/>
          <a:p>
            <a:r>
              <a:rPr lang="en-GB" dirty="0" smtClean="0"/>
              <a:t>Air</a:t>
            </a:r>
            <a:endParaRPr lang="en-GB" dirty="0"/>
          </a:p>
        </p:txBody>
      </p:sp>
      <p:sp>
        <p:nvSpPr>
          <p:cNvPr id="30" name="TextBox 29"/>
          <p:cNvSpPr txBox="1"/>
          <p:nvPr/>
        </p:nvSpPr>
        <p:spPr>
          <a:xfrm>
            <a:off x="2583185" y="5413866"/>
            <a:ext cx="2448272" cy="369332"/>
          </a:xfrm>
          <a:prstGeom prst="rect">
            <a:avLst/>
          </a:prstGeom>
          <a:noFill/>
        </p:spPr>
        <p:txBody>
          <a:bodyPr wrap="square" rtlCol="0">
            <a:spAutoFit/>
          </a:bodyPr>
          <a:lstStyle/>
          <a:p>
            <a:r>
              <a:rPr lang="en-GB" dirty="0" smtClean="0"/>
              <a:t>Air</a:t>
            </a:r>
            <a:endParaRPr lang="en-GB" dirty="0"/>
          </a:p>
        </p:txBody>
      </p:sp>
      <p:sp>
        <p:nvSpPr>
          <p:cNvPr id="31" name="TextBox 30"/>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176440572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smtClean="0"/>
          </a:p>
          <a:p>
            <a:endParaRPr lang="en-GB" dirty="0" smtClean="0"/>
          </a:p>
          <a:p>
            <a:pPr>
              <a:buFont typeface="Arial" pitchFamily="34" charset="0"/>
              <a:buNone/>
            </a:pPr>
            <a:endParaRPr lang="en-GB" dirty="0"/>
          </a:p>
        </p:txBody>
      </p:sp>
      <p:sp>
        <p:nvSpPr>
          <p:cNvPr id="29" name="Title 1"/>
          <p:cNvSpPr txBox="1">
            <a:spLocks/>
          </p:cNvSpPr>
          <p:nvPr/>
        </p:nvSpPr>
        <p:spPr>
          <a:xfrm>
            <a:off x="539750" y="776560"/>
            <a:ext cx="3960813"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200" smtClean="0"/>
              <a:t>Polysulphones</a:t>
            </a:r>
            <a:endParaRPr lang="en-GB" sz="3200" dirty="0" smtClean="0"/>
          </a:p>
        </p:txBody>
      </p:sp>
      <p:sp>
        <p:nvSpPr>
          <p:cNvPr id="30" name="Content Placeholder 2"/>
          <p:cNvSpPr txBox="1">
            <a:spLocks/>
          </p:cNvSpPr>
          <p:nvPr/>
        </p:nvSpPr>
        <p:spPr>
          <a:xfrm>
            <a:off x="250825" y="2143398"/>
            <a:ext cx="4043363" cy="45259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mtClean="0"/>
              <a:t>It was tested at 150 °C in KOH/O2 </a:t>
            </a:r>
            <a:r>
              <a:rPr lang="en-GB" sz="2000" smtClean="0"/>
              <a:t>and KOH/H2 environments, no loss of tensile strength when KOH occupy more than 70% of the solution</a:t>
            </a:r>
          </a:p>
          <a:p>
            <a:endParaRPr lang="en-GB" sz="900" smtClean="0"/>
          </a:p>
          <a:p>
            <a:r>
              <a:rPr lang="en-US" sz="2000" smtClean="0"/>
              <a:t>Maximum service temperatures in water electrolyzers are smaller than expected. </a:t>
            </a:r>
            <a:r>
              <a:rPr lang="en-GB" sz="2000" smtClean="0"/>
              <a:t>Hydrophobicity lead to low conductivity</a:t>
            </a:r>
          </a:p>
        </p:txBody>
      </p:sp>
      <p:sp>
        <p:nvSpPr>
          <p:cNvPr id="31" name="Title 1"/>
          <p:cNvSpPr txBox="1">
            <a:spLocks/>
          </p:cNvSpPr>
          <p:nvPr/>
        </p:nvSpPr>
        <p:spPr bwMode="auto">
          <a:xfrm>
            <a:off x="4727575" y="776560"/>
            <a:ext cx="332263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en-GB" sz="3200" dirty="0" err="1"/>
              <a:t>Ryton</a:t>
            </a:r>
            <a:endParaRPr lang="en-GB" sz="3200" dirty="0"/>
          </a:p>
        </p:txBody>
      </p:sp>
      <p:sp>
        <p:nvSpPr>
          <p:cNvPr id="32" name="Content Placeholder 2"/>
          <p:cNvSpPr txBox="1">
            <a:spLocks/>
          </p:cNvSpPr>
          <p:nvPr/>
        </p:nvSpPr>
        <p:spPr bwMode="auto">
          <a:xfrm>
            <a:off x="5083175" y="2143398"/>
            <a:ext cx="3754438"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spcBef>
                <a:spcPct val="20000"/>
              </a:spcBef>
              <a:buFontTx/>
              <a:buChar char="•"/>
            </a:pPr>
            <a:r>
              <a:rPr lang="en-US" sz="2000" dirty="0"/>
              <a:t>Excellent thermal and oxidative stability, it is stable in alkaline environments even at high temperatures and high concentration of alkaline</a:t>
            </a:r>
          </a:p>
          <a:p>
            <a:pPr>
              <a:spcBef>
                <a:spcPct val="20000"/>
              </a:spcBef>
              <a:buFontTx/>
              <a:buChar char="•"/>
            </a:pPr>
            <a:endParaRPr lang="en-GB" sz="2000" dirty="0"/>
          </a:p>
          <a:p>
            <a:pPr>
              <a:spcBef>
                <a:spcPct val="20000"/>
              </a:spcBef>
              <a:buFontTx/>
              <a:buChar char="•"/>
            </a:pPr>
            <a:r>
              <a:rPr lang="en-GB" sz="2000" dirty="0" err="1"/>
              <a:t>Ryton</a:t>
            </a:r>
            <a:r>
              <a:rPr lang="en-GB" sz="2000" dirty="0"/>
              <a:t> is not widely used due to production problems</a:t>
            </a:r>
          </a:p>
        </p:txBody>
      </p:sp>
    </p:spTree>
    <p:extLst>
      <p:ext uri="{BB962C8B-B14F-4D97-AF65-F5344CB8AC3E}">
        <p14:creationId xmlns:p14="http://schemas.microsoft.com/office/powerpoint/2010/main" val="250960850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000" dirty="0" smtClean="0"/>
          </a:p>
          <a:p>
            <a:endParaRPr lang="en-GB" dirty="0" smtClean="0"/>
          </a:p>
          <a:p>
            <a:pPr>
              <a:buFont typeface="Arial" pitchFamily="34" charset="0"/>
              <a:buNone/>
            </a:pPr>
            <a:endParaRPr lang="en-GB" dirty="0"/>
          </a:p>
        </p:txBody>
      </p:sp>
      <p:sp>
        <p:nvSpPr>
          <p:cNvPr id="26" name="Title 1"/>
          <p:cNvSpPr txBox="1">
            <a:spLocks/>
          </p:cNvSpPr>
          <p:nvPr/>
        </p:nvSpPr>
        <p:spPr>
          <a:xfrm>
            <a:off x="468313" y="775096"/>
            <a:ext cx="3394075"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200" smtClean="0"/>
              <a:t>Ion-exchange membranes</a:t>
            </a:r>
            <a:endParaRPr lang="en-GB" sz="3200" dirty="0" smtClean="0"/>
          </a:p>
        </p:txBody>
      </p:sp>
      <p:sp>
        <p:nvSpPr>
          <p:cNvPr id="28" name="Content Placeholder 2"/>
          <p:cNvSpPr txBox="1">
            <a:spLocks/>
          </p:cNvSpPr>
          <p:nvPr/>
        </p:nvSpPr>
        <p:spPr>
          <a:xfrm>
            <a:off x="323850" y="2359421"/>
            <a:ext cx="3960813"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smtClean="0"/>
              <a:t>Only certain ions can pass the membrane due to its high selectivity. Simplify the separation process</a:t>
            </a:r>
          </a:p>
          <a:p>
            <a:endParaRPr lang="en-GB" sz="2000" smtClean="0"/>
          </a:p>
          <a:p>
            <a:r>
              <a:rPr lang="en-GB" sz="2000" smtClean="0"/>
              <a:t>More instable than other materials even in low temperature. Nafion is more stable but limited to low alkaline concentration</a:t>
            </a:r>
          </a:p>
        </p:txBody>
      </p:sp>
    </p:spTree>
    <p:extLst>
      <p:ext uri="{BB962C8B-B14F-4D97-AF65-F5344CB8AC3E}">
        <p14:creationId xmlns:p14="http://schemas.microsoft.com/office/powerpoint/2010/main" val="3467163017"/>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36" name="Group 67"/>
          <p:cNvGraphicFramePr>
            <a:graphicFrameLocks/>
          </p:cNvGraphicFramePr>
          <p:nvPr>
            <p:extLst>
              <p:ext uri="{D42A27DB-BD31-4B8C-83A1-F6EECF244321}">
                <p14:modId xmlns:p14="http://schemas.microsoft.com/office/powerpoint/2010/main" val="2244112082"/>
              </p:ext>
            </p:extLst>
          </p:nvPr>
        </p:nvGraphicFramePr>
        <p:xfrm>
          <a:off x="974919" y="1324904"/>
          <a:ext cx="7007225" cy="5009515"/>
        </p:xfrm>
        <a:graphic>
          <a:graphicData uri="http://schemas.openxmlformats.org/drawingml/2006/table">
            <a:tbl>
              <a:tblPr/>
              <a:tblGrid>
                <a:gridCol w="1584325"/>
                <a:gridCol w="1439862"/>
                <a:gridCol w="1368425"/>
                <a:gridCol w="1279525"/>
                <a:gridCol w="1335088"/>
              </a:tblGrid>
              <a:tr h="711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FFFFFF"/>
                          </a:solidFill>
                          <a:effectLst/>
                          <a:latin typeface="Calibri" pitchFamily="34" charset="0"/>
                          <a:ea typeface="宋体" pitchFamily="2" charset="-122"/>
                        </a:rPr>
                        <a:t>Material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FFFF"/>
                          </a:solidFill>
                          <a:effectLst/>
                          <a:latin typeface="Calibri" pitchFamily="34" charset="0"/>
                          <a:ea typeface="宋体" pitchFamily="2" charset="-122"/>
                        </a:rPr>
                        <a:t>Reliability/ Lifespan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FFFFFF"/>
                          </a:solidFill>
                          <a:effectLst/>
                          <a:latin typeface="Calibri" pitchFamily="34" charset="0"/>
                          <a:ea typeface="宋体" pitchFamily="2" charset="-122"/>
                        </a:rPr>
                        <a:t>Health</a:t>
                      </a:r>
                      <a:br>
                        <a:rPr kumimoji="0" lang="en-GB" sz="1800" b="1" i="0" u="none" strike="noStrike" cap="none" normalizeH="0" baseline="0" dirty="0" smtClean="0">
                          <a:ln>
                            <a:noFill/>
                          </a:ln>
                          <a:solidFill>
                            <a:srgbClr val="FFFFFF"/>
                          </a:solidFill>
                          <a:effectLst/>
                          <a:latin typeface="Calibri" pitchFamily="34" charset="0"/>
                          <a:ea typeface="宋体" pitchFamily="2" charset="-122"/>
                        </a:rPr>
                      </a:br>
                      <a:r>
                        <a:rPr kumimoji="0" lang="en-GB" sz="1800" b="1" i="0" u="none" strike="noStrike" cap="none" normalizeH="0" baseline="0" dirty="0" smtClean="0">
                          <a:ln>
                            <a:noFill/>
                          </a:ln>
                          <a:solidFill>
                            <a:srgbClr val="FFFFFF"/>
                          </a:solidFill>
                          <a:effectLst/>
                          <a:latin typeface="Calibri" pitchFamily="34" charset="0"/>
                          <a:ea typeface="宋体" pitchFamily="2" charset="-122"/>
                        </a:rPr>
                        <a:t>Hazard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FFFFFF"/>
                          </a:solidFill>
                          <a:effectLst/>
                          <a:latin typeface="Calibri" pitchFamily="34" charset="0"/>
                          <a:ea typeface="宋体" pitchFamily="2" charset="-122"/>
                        </a:rPr>
                        <a:t>Efficiency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FFFF"/>
                          </a:solidFill>
                          <a:effectLst/>
                          <a:latin typeface="Calibri" pitchFamily="34" charset="0"/>
                          <a:ea typeface="宋体" pitchFamily="2" charset="-122"/>
                        </a:rPr>
                        <a:t>Low</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smtClean="0">
                          <a:ln>
                            <a:noFill/>
                          </a:ln>
                          <a:solidFill>
                            <a:srgbClr val="FFFFFF"/>
                          </a:solidFill>
                          <a:effectLst/>
                          <a:latin typeface="Calibri" pitchFamily="34" charset="0"/>
                          <a:ea typeface="宋体" pitchFamily="2" charset="-122"/>
                        </a:rPr>
                        <a:t>Electrolytic Resistance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854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Calibri" pitchFamily="34" charset="0"/>
                          <a:ea typeface="宋体" pitchFamily="2" charset="-122"/>
                        </a:rPr>
                        <a:t>Polybenzimidazole </a:t>
                      </a:r>
                      <a:r>
                        <a:rPr kumimoji="0" lang="en-GB" sz="1800" b="0" i="0" u="none" strike="noStrike" cap="none" normalizeH="0" baseline="0" smtClean="0">
                          <a:ln>
                            <a:noFill/>
                          </a:ln>
                          <a:solidFill>
                            <a:srgbClr val="000000"/>
                          </a:solidFill>
                          <a:effectLst/>
                          <a:latin typeface="Calibri" pitchFamily="34" charset="0"/>
                          <a:ea typeface="宋体" pitchFamily="2" charset="-122"/>
                        </a:rPr>
                        <a:t>fibres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smtClean="0">
                          <a:ln>
                            <a:noFill/>
                          </a:ln>
                          <a:solidFill>
                            <a:srgbClr val="000000"/>
                          </a:solidFill>
                          <a:effectLst/>
                          <a:latin typeface="Calibri" pitchFamily="34" charset="0"/>
                          <a:ea typeface="宋体" pitchFamily="2" charset="-122"/>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smtClean="0">
                          <a:ln>
                            <a:noFill/>
                          </a:ln>
                          <a:solidFill>
                            <a:srgbClr val="000000"/>
                          </a:solidFill>
                          <a:effectLst/>
                          <a:latin typeface="Calibri" pitchFamily="34" charset="0"/>
                          <a:ea typeface="宋体" pitchFamily="2" charset="-122"/>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79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alibri" pitchFamily="34" charset="0"/>
                          <a:ea typeface="宋体" pitchFamily="2" charset="-122"/>
                        </a:rPr>
                        <a:t>Teflon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smtClean="0">
                          <a:ln>
                            <a:noFill/>
                          </a:ln>
                          <a:solidFill>
                            <a:srgbClr val="000000"/>
                          </a:solidFill>
                          <a:effectLst/>
                          <a:latin typeface="Calibri" pitchFamily="34" charset="0"/>
                          <a:ea typeface="宋体" pitchFamily="2" charset="-122"/>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11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Calibri" pitchFamily="34" charset="0"/>
                          <a:ea typeface="宋体" pitchFamily="2" charset="-122"/>
                        </a:rPr>
                        <a:t>Polysulphones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smtClean="0">
                          <a:ln>
                            <a:noFill/>
                          </a:ln>
                          <a:solidFill>
                            <a:srgbClr val="000000"/>
                          </a:solidFill>
                          <a:effectLst/>
                          <a:latin typeface="Calibri" pitchFamily="34" charset="0"/>
                          <a:ea typeface="宋体" pitchFamily="2" charset="-122"/>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54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err="1" smtClean="0">
                          <a:ln>
                            <a:noFill/>
                          </a:ln>
                          <a:solidFill>
                            <a:srgbClr val="000000"/>
                          </a:solidFill>
                          <a:effectLst/>
                          <a:latin typeface="Calibri" pitchFamily="34" charset="0"/>
                          <a:ea typeface="宋体" pitchFamily="2" charset="-122"/>
                        </a:rPr>
                        <a:t>Ryton</a:t>
                      </a: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dirty="0" smtClean="0">
                        <a:ln>
                          <a:noFill/>
                        </a:ln>
                        <a:solidFill>
                          <a:srgbClr val="000000"/>
                        </a:solidFill>
                        <a:effectLst/>
                        <a:latin typeface="Calibri"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dirty="0" smtClean="0">
                          <a:ln>
                            <a:noFill/>
                          </a:ln>
                          <a:solidFill>
                            <a:srgbClr val="000000"/>
                          </a:solidFill>
                          <a:effectLst/>
                          <a:latin typeface="Calibri" pitchFamily="34" charset="0"/>
                          <a:ea typeface="宋体" pitchFamily="2" charset="-122"/>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00"/>
                    </a:solidFill>
                  </a:tcPr>
                </a:tc>
              </a:tr>
              <a:tr h="854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Calibri" pitchFamily="34" charset="0"/>
                          <a:ea typeface="宋体" pitchFamily="2" charset="-122"/>
                        </a:rPr>
                        <a:t>Ion-exchange membranes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0" i="0" u="none" strike="noStrike" cap="none" normalizeH="0" baseline="0" smtClean="0">
                          <a:ln>
                            <a:noFill/>
                          </a:ln>
                          <a:solidFill>
                            <a:srgbClr val="000000"/>
                          </a:solidFill>
                          <a:effectLst/>
                          <a:latin typeface="Calibri" pitchFamily="34" charset="0"/>
                          <a:ea typeface="宋体" pitchFamily="2" charset="-122"/>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rgbClr val="000000"/>
                        </a:solidFill>
                        <a:effectLst/>
                        <a:latin typeface="Calibri"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274754" y="863239"/>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Comparison of </a:t>
            </a:r>
            <a:r>
              <a:rPr lang="en-GB" sz="2400" b="1" dirty="0">
                <a:latin typeface="Arial" pitchFamily="34" charset="0"/>
                <a:cs typeface="Arial" pitchFamily="34" charset="0"/>
              </a:rPr>
              <a:t>O</a:t>
            </a:r>
            <a:r>
              <a:rPr lang="en-GB" sz="2400" b="1" dirty="0" smtClean="0">
                <a:latin typeface="Arial" pitchFamily="34" charset="0"/>
                <a:cs typeface="Arial" pitchFamily="34" charset="0"/>
              </a:rPr>
              <a:t>rganic Materials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26"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970634" y="3222087"/>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699792" y="4847133"/>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353495" y="4847132"/>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097363" y="5635070"/>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354302" y="5635070"/>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75856" y="4821797"/>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3016559" y="2492896"/>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7097364" y="3222088"/>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7115393" y="4077072"/>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7140624" y="4868915"/>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427984" y="2492896"/>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427983" y="3222088"/>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427984" y="3924496"/>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982863" y="3924496"/>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3016559" y="5635070"/>
            <a:ext cx="399699" cy="399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23796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Conclusion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GB" sz="2400" dirty="0" smtClean="0"/>
          </a:p>
          <a:p>
            <a:r>
              <a:rPr lang="en-GB" sz="2400" dirty="0"/>
              <a:t>The choice is between Sintered Nickel and </a:t>
            </a:r>
            <a:r>
              <a:rPr lang="en-GB" sz="2400" dirty="0" err="1"/>
              <a:t>Ryton</a:t>
            </a:r>
            <a:r>
              <a:rPr lang="en-GB" sz="2400" dirty="0"/>
              <a:t>.</a:t>
            </a:r>
          </a:p>
          <a:p>
            <a:pPr marL="0" indent="0">
              <a:buNone/>
            </a:pPr>
            <a:r>
              <a:rPr lang="en-GB" sz="2400" dirty="0"/>
              <a:t> </a:t>
            </a:r>
          </a:p>
          <a:p>
            <a:r>
              <a:rPr lang="en-GB" sz="2400" dirty="0"/>
              <a:t>Sintered Nickel (or other porous metal diaphragms) is the preferred choice.</a:t>
            </a:r>
          </a:p>
          <a:p>
            <a:endParaRPr lang="en-GB" sz="2400" dirty="0"/>
          </a:p>
          <a:p>
            <a:r>
              <a:rPr lang="en-GB" sz="2400" dirty="0"/>
              <a:t>This is because organic materials are generally used for electrical insulation.  </a:t>
            </a:r>
          </a:p>
          <a:p>
            <a:r>
              <a:rPr lang="en-GB" sz="2400" dirty="0"/>
              <a:t>We desire a low resistance to the electrolyte to avoid prohibiting the ion pathway.</a:t>
            </a:r>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214656463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Electrolyte Solution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9600" indent="-609600"/>
            <a:r>
              <a:rPr lang="en-US" altLang="zh-CN" dirty="0"/>
              <a:t>Products of Anode</a:t>
            </a:r>
          </a:p>
          <a:p>
            <a:pPr marL="609600" indent="-609600"/>
            <a:endParaRPr lang="en-US" altLang="zh-CN" sz="1600" dirty="0"/>
          </a:p>
          <a:p>
            <a:pPr marL="609600" indent="-609600">
              <a:buFontTx/>
              <a:buAutoNum type="arabicPeriod"/>
            </a:pPr>
            <a:r>
              <a:rPr lang="en-US" altLang="zh-CN" dirty="0"/>
              <a:t>If the anode is active electrode (metal which is more active than Ag), anode will be dissolved.</a:t>
            </a:r>
          </a:p>
          <a:p>
            <a:pPr marL="609600" indent="-609600">
              <a:buFontTx/>
              <a:buAutoNum type="arabicPeriod"/>
            </a:pPr>
            <a:r>
              <a:rPr lang="en-US" altLang="zh-CN" dirty="0"/>
              <a:t>If the anode is non-active electrode (</a:t>
            </a:r>
            <a:r>
              <a:rPr lang="en-US" altLang="zh-CN" dirty="0" err="1"/>
              <a:t>Pt</a:t>
            </a:r>
            <a:r>
              <a:rPr lang="en-US" altLang="zh-CN" dirty="0"/>
              <a:t> or Au)</a:t>
            </a:r>
          </a:p>
          <a:p>
            <a:pPr marL="609600" indent="-609600">
              <a:buNone/>
            </a:pPr>
            <a:r>
              <a:rPr lang="en-US" altLang="zh-CN" dirty="0"/>
              <a:t>       According to priority of positive ions discharge:</a:t>
            </a:r>
          </a:p>
          <a:p>
            <a:pPr marL="609600" indent="-609600">
              <a:buNone/>
            </a:pPr>
            <a:r>
              <a:rPr lang="en-US" altLang="zh-CN" dirty="0"/>
              <a:t>       S</a:t>
            </a:r>
            <a:r>
              <a:rPr lang="en-US" altLang="zh-CN" sz="2400" dirty="0"/>
              <a:t>2- </a:t>
            </a:r>
            <a:r>
              <a:rPr lang="en-US" altLang="zh-CN" dirty="0"/>
              <a:t>&gt; I- &gt; Br- &gt; </a:t>
            </a:r>
            <a:r>
              <a:rPr lang="en-US" altLang="zh-CN" dirty="0" err="1"/>
              <a:t>Cl</a:t>
            </a:r>
            <a:r>
              <a:rPr lang="en-US" altLang="zh-CN" dirty="0"/>
              <a:t>- &gt;OH-</a:t>
            </a:r>
          </a:p>
          <a:p>
            <a:pPr marL="609600" indent="-609600">
              <a:buNone/>
            </a:pPr>
            <a:endParaRPr lang="en-US" altLang="zh-CN" dirty="0"/>
          </a:p>
          <a:p>
            <a:pPr marL="609600" indent="-609600"/>
            <a:r>
              <a:rPr lang="en-US" altLang="zh-CN" dirty="0"/>
              <a:t>Products of Cathode </a:t>
            </a:r>
          </a:p>
          <a:p>
            <a:pPr marL="609600" indent="-609600"/>
            <a:endParaRPr lang="en-US" altLang="zh-CN" sz="1600" dirty="0"/>
          </a:p>
          <a:p>
            <a:pPr marL="609600" indent="-609600">
              <a:buNone/>
            </a:pPr>
            <a:r>
              <a:rPr lang="en-US" altLang="zh-CN" dirty="0"/>
              <a:t>       According to priority of negative ions discharge:</a:t>
            </a:r>
          </a:p>
          <a:p>
            <a:pPr marL="609600" indent="-609600">
              <a:buNone/>
            </a:pPr>
            <a:r>
              <a:rPr lang="en-US" altLang="zh-CN" dirty="0"/>
              <a:t>       K+ &lt; Ca</a:t>
            </a:r>
            <a:r>
              <a:rPr lang="en-US" altLang="zh-CN" sz="2400" dirty="0"/>
              <a:t>2+ </a:t>
            </a:r>
            <a:r>
              <a:rPr lang="en-US" altLang="zh-CN" dirty="0"/>
              <a:t>&lt; Na+ &lt; Mg</a:t>
            </a:r>
            <a:r>
              <a:rPr lang="en-US" altLang="zh-CN" sz="2400" dirty="0"/>
              <a:t>2+ </a:t>
            </a:r>
            <a:r>
              <a:rPr lang="en-US" altLang="zh-CN" dirty="0"/>
              <a:t>&lt; Al</a:t>
            </a:r>
            <a:r>
              <a:rPr lang="en-US" altLang="zh-CN" sz="2400" dirty="0"/>
              <a:t>3+ </a:t>
            </a:r>
            <a:r>
              <a:rPr lang="en-US" altLang="zh-CN" dirty="0"/>
              <a:t>&lt; H+ &lt; Zn</a:t>
            </a:r>
            <a:r>
              <a:rPr lang="en-US" altLang="zh-CN" sz="2400" dirty="0"/>
              <a:t>2+ </a:t>
            </a:r>
            <a:r>
              <a:rPr lang="en-US" altLang="zh-CN" dirty="0"/>
              <a:t>&lt; Fe</a:t>
            </a:r>
            <a:r>
              <a:rPr lang="en-US" altLang="zh-CN" sz="2400" dirty="0"/>
              <a:t>2+</a:t>
            </a:r>
            <a:endParaRPr lang="en-US" altLang="zh-CN" dirty="0"/>
          </a:p>
          <a:p>
            <a:endParaRPr lang="en-GB" dirty="0" smtClean="0"/>
          </a:p>
          <a:p>
            <a:pPr>
              <a:buFont typeface="Arial" pitchFamily="34" charset="0"/>
              <a:buNone/>
            </a:pPr>
            <a:endParaRPr lang="en-GB" dirty="0"/>
          </a:p>
        </p:txBody>
      </p:sp>
    </p:spTree>
    <p:extLst>
      <p:ext uri="{BB962C8B-B14F-4D97-AF65-F5344CB8AC3E}">
        <p14:creationId xmlns:p14="http://schemas.microsoft.com/office/powerpoint/2010/main" val="95615729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Electrolyte Solution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1" name="Rectangle 3"/>
          <p:cNvSpPr txBox="1">
            <a:spLocks noChangeArrowheads="1"/>
          </p:cNvSpPr>
          <p:nvPr/>
        </p:nvSpPr>
        <p:spPr>
          <a:xfrm>
            <a:off x="683568" y="1989857"/>
            <a:ext cx="7993063" cy="45354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endParaRPr lang="en-US" altLang="zh-CN" smtClean="0"/>
          </a:p>
          <a:p>
            <a:pPr>
              <a:lnSpc>
                <a:spcPct val="90000"/>
              </a:lnSpc>
            </a:pPr>
            <a:endParaRPr lang="en-US" altLang="zh-CN" smtClean="0"/>
          </a:p>
          <a:p>
            <a:pPr>
              <a:lnSpc>
                <a:spcPct val="90000"/>
              </a:lnSpc>
            </a:pPr>
            <a:endParaRPr lang="en-US" altLang="zh-CN" smtClean="0"/>
          </a:p>
          <a:p>
            <a:pPr>
              <a:lnSpc>
                <a:spcPct val="90000"/>
              </a:lnSpc>
            </a:pPr>
            <a:endParaRPr lang="en-US" altLang="zh-CN" smtClean="0"/>
          </a:p>
          <a:p>
            <a:pPr>
              <a:lnSpc>
                <a:spcPct val="90000"/>
              </a:lnSpc>
            </a:pPr>
            <a:endParaRPr lang="en-US" altLang="zh-CN" smtClean="0"/>
          </a:p>
          <a:p>
            <a:pPr>
              <a:lnSpc>
                <a:spcPct val="90000"/>
              </a:lnSpc>
            </a:pPr>
            <a:endParaRPr lang="en-US" altLang="zh-CN" smtClean="0"/>
          </a:p>
          <a:p>
            <a:pPr>
              <a:lnSpc>
                <a:spcPct val="90000"/>
              </a:lnSpc>
            </a:pPr>
            <a:endParaRPr lang="en-US" altLang="zh-CN" smtClean="0"/>
          </a:p>
          <a:p>
            <a:pPr>
              <a:lnSpc>
                <a:spcPct val="90000"/>
              </a:lnSpc>
            </a:pPr>
            <a:endParaRPr lang="en-US" altLang="zh-CN" dirty="0" smtClean="0"/>
          </a:p>
        </p:txBody>
      </p:sp>
      <p:grpSp>
        <p:nvGrpSpPr>
          <p:cNvPr id="23" name="Organization Chart 44"/>
          <p:cNvGrpSpPr>
            <a:grpSpLocks/>
          </p:cNvGrpSpPr>
          <p:nvPr/>
        </p:nvGrpSpPr>
        <p:grpSpPr bwMode="auto">
          <a:xfrm>
            <a:off x="683568" y="1916832"/>
            <a:ext cx="5040313" cy="2520950"/>
            <a:chOff x="1134" y="1270"/>
            <a:chExt cx="1440" cy="1152"/>
          </a:xfrm>
        </p:grpSpPr>
        <p:cxnSp>
          <p:nvCxnSpPr>
            <p:cNvPr id="26" name="_s1028"/>
            <p:cNvCxnSpPr>
              <a:cxnSpLocks noChangeShapeType="1"/>
              <a:stCxn id="31" idx="1"/>
              <a:endCxn id="29" idx="2"/>
            </p:cNvCxnSpPr>
            <p:nvPr/>
          </p:nvCxnSpPr>
          <p:spPr bwMode="auto">
            <a:xfrm rot="10800000">
              <a:off x="1566" y="1558"/>
              <a:ext cx="144" cy="720"/>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8" name="_s1029"/>
            <p:cNvCxnSpPr>
              <a:cxnSpLocks noChangeShapeType="1"/>
              <a:stCxn id="30" idx="1"/>
              <a:endCxn id="29" idx="2"/>
            </p:cNvCxnSpPr>
            <p:nvPr/>
          </p:nvCxnSpPr>
          <p:spPr bwMode="auto">
            <a:xfrm rot="10800000">
              <a:off x="1566" y="1558"/>
              <a:ext cx="144" cy="28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29" name="_s1030"/>
            <p:cNvSpPr>
              <a:spLocks noChangeArrowheads="1"/>
            </p:cNvSpPr>
            <p:nvPr/>
          </p:nvSpPr>
          <p:spPr bwMode="auto">
            <a:xfrm>
              <a:off x="1134" y="1270"/>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Arial" charset="0"/>
                  <a:ea typeface="宋体" pitchFamily="2" charset="-122"/>
                </a:rPr>
                <a:t>Ions in the solution</a:t>
              </a:r>
            </a:p>
          </p:txBody>
        </p:sp>
        <p:sp>
          <p:nvSpPr>
            <p:cNvPr id="30" name="_s1031"/>
            <p:cNvSpPr>
              <a:spLocks noChangeArrowheads="1"/>
            </p:cNvSpPr>
            <p:nvPr/>
          </p:nvSpPr>
          <p:spPr bwMode="auto">
            <a:xfrm>
              <a:off x="1710" y="1702"/>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charset="0"/>
                  <a:ea typeface="宋体" pitchFamily="2" charset="-122"/>
                </a:rPr>
                <a:t>Positive Ions: K+, H+</a:t>
              </a:r>
            </a:p>
          </p:txBody>
        </p:sp>
        <p:sp>
          <p:nvSpPr>
            <p:cNvPr id="31" name="_s1032"/>
            <p:cNvSpPr>
              <a:spLocks noChangeArrowheads="1"/>
            </p:cNvSpPr>
            <p:nvPr/>
          </p:nvSpPr>
          <p:spPr bwMode="auto">
            <a:xfrm>
              <a:off x="1710" y="2134"/>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charset="0"/>
                  <a:ea typeface="宋体" pitchFamily="2" charset="-122"/>
                </a:rPr>
                <a:t>Negative Ion: OH-</a:t>
              </a:r>
            </a:p>
          </p:txBody>
        </p:sp>
      </p:grpSp>
      <p:pic>
        <p:nvPicPr>
          <p:cNvPr id="32" name="Picture 5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1131" y="5085482"/>
            <a:ext cx="4321175"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Box 53"/>
          <p:cNvSpPr txBox="1">
            <a:spLocks noChangeArrowheads="1"/>
          </p:cNvSpPr>
          <p:nvPr/>
        </p:nvSpPr>
        <p:spPr bwMode="auto">
          <a:xfrm>
            <a:off x="1186806" y="5085482"/>
            <a:ext cx="1368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en-US" altLang="zh-CN" sz="2400" b="1"/>
              <a:t>Anode</a:t>
            </a:r>
            <a:r>
              <a:rPr lang="zh-CN" altLang="en-US" sz="2400" b="1"/>
              <a:t>：</a:t>
            </a:r>
          </a:p>
        </p:txBody>
      </p:sp>
      <p:sp>
        <p:nvSpPr>
          <p:cNvPr id="34" name="Text Box 54"/>
          <p:cNvSpPr txBox="1">
            <a:spLocks noChangeArrowheads="1"/>
          </p:cNvSpPr>
          <p:nvPr/>
        </p:nvSpPr>
        <p:spPr bwMode="auto">
          <a:xfrm>
            <a:off x="899468" y="5733182"/>
            <a:ext cx="1655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en-US" altLang="zh-CN" sz="2400" b="1"/>
              <a:t>Cathode</a:t>
            </a:r>
            <a:r>
              <a:rPr lang="zh-CN" altLang="en-US" sz="2400" b="1"/>
              <a:t>：</a:t>
            </a:r>
          </a:p>
        </p:txBody>
      </p:sp>
    </p:spTree>
    <p:extLst>
      <p:ext uri="{BB962C8B-B14F-4D97-AF65-F5344CB8AC3E}">
        <p14:creationId xmlns:p14="http://schemas.microsoft.com/office/powerpoint/2010/main" val="92564088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Electrolyte Solution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r>
              <a:rPr lang="en-US" altLang="zh-CN" sz="2800" dirty="0"/>
              <a:t>The number of electrons lost from anode is equal to the number of electrons of  cathode obtained</a:t>
            </a:r>
          </a:p>
          <a:p>
            <a:pPr>
              <a:lnSpc>
                <a:spcPct val="90000"/>
              </a:lnSpc>
            </a:pPr>
            <a:r>
              <a:rPr lang="en-US" altLang="zh-CN" sz="2800" dirty="0"/>
              <a:t>Ideally, the concentration of KOH is a constant or accumulated as new KOH comes in.</a:t>
            </a:r>
          </a:p>
          <a:p>
            <a:pPr>
              <a:lnSpc>
                <a:spcPct val="90000"/>
              </a:lnSpc>
            </a:pPr>
            <a:r>
              <a:rPr lang="en-US" altLang="zh-CN" sz="2800" dirty="0"/>
              <a:t>In practice, a small part of KOH will be carried out of system by oxygen and hydrogen</a:t>
            </a:r>
          </a:p>
          <a:p>
            <a:pPr>
              <a:buFont typeface="Arial" pitchFamily="34" charset="0"/>
              <a:buNone/>
            </a:pPr>
            <a:endParaRPr lang="en-GB" dirty="0"/>
          </a:p>
        </p:txBody>
      </p:sp>
    </p:spTree>
    <p:extLst>
      <p:ext uri="{BB962C8B-B14F-4D97-AF65-F5344CB8AC3E}">
        <p14:creationId xmlns:p14="http://schemas.microsoft.com/office/powerpoint/2010/main" val="383266101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Electrolyte Choice for Electrolysis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7" name="Content Placeholder 2"/>
          <p:cNvSpPr txBox="1">
            <a:spLocks/>
          </p:cNvSpPr>
          <p:nvPr/>
        </p:nvSpPr>
        <p:spPr>
          <a:xfrm>
            <a:off x="457200" y="1855365"/>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altLang="zh-CN" sz="2800" dirty="0" smtClean="0"/>
              <a:t>Considerations:</a:t>
            </a:r>
          </a:p>
          <a:p>
            <a:pPr marL="0" indent="0">
              <a:lnSpc>
                <a:spcPct val="90000"/>
              </a:lnSpc>
              <a:buNone/>
            </a:pPr>
            <a:endParaRPr lang="en-US" altLang="zh-CN" sz="2800" dirty="0" smtClean="0"/>
          </a:p>
          <a:p>
            <a:r>
              <a:rPr lang="en-GB" sz="2800" dirty="0"/>
              <a:t>High resistance to corrosion, erosion, wear</a:t>
            </a:r>
            <a:r>
              <a:rPr lang="en-GB" sz="2800" dirty="0" smtClean="0"/>
              <a:t>.</a:t>
            </a:r>
            <a:endParaRPr lang="en-GB" sz="2800" dirty="0"/>
          </a:p>
          <a:p>
            <a:r>
              <a:rPr lang="en-GB" sz="2800" dirty="0"/>
              <a:t>Electrical conductivity</a:t>
            </a:r>
            <a:r>
              <a:rPr lang="en-GB" sz="2800" dirty="0" smtClean="0"/>
              <a:t>.</a:t>
            </a:r>
            <a:endParaRPr lang="en-GB" sz="2800" dirty="0"/>
          </a:p>
          <a:p>
            <a:r>
              <a:rPr lang="en-GB" sz="2800" dirty="0"/>
              <a:t>Suitability to situation</a:t>
            </a:r>
            <a:r>
              <a:rPr lang="en-GB" sz="2800" dirty="0" smtClean="0"/>
              <a:t>.</a:t>
            </a:r>
            <a:endParaRPr lang="en-GB" sz="2800" dirty="0"/>
          </a:p>
          <a:p>
            <a:r>
              <a:rPr lang="en-GB" sz="2800" dirty="0"/>
              <a:t>Physical Properties (mass, strength)</a:t>
            </a:r>
            <a:r>
              <a:rPr lang="en-GB" sz="2800" dirty="0" smtClean="0"/>
              <a:t>.</a:t>
            </a:r>
            <a:endParaRPr lang="en-GB" sz="2800" dirty="0"/>
          </a:p>
          <a:p>
            <a:r>
              <a:rPr lang="en-GB" sz="2800" dirty="0"/>
              <a:t>Cost- relatively low.</a:t>
            </a:r>
          </a:p>
          <a:p>
            <a:pPr>
              <a:lnSpc>
                <a:spcPct val="90000"/>
              </a:lnSpc>
            </a:pPr>
            <a:endParaRPr lang="en-US" altLang="zh-CN" sz="2800" dirty="0"/>
          </a:p>
          <a:p>
            <a:pPr>
              <a:buFont typeface="Arial" pitchFamily="34" charset="0"/>
              <a:buNone/>
            </a:pPr>
            <a:endParaRPr lang="en-GB" dirty="0"/>
          </a:p>
        </p:txBody>
      </p:sp>
    </p:spTree>
    <p:extLst>
      <p:ext uri="{BB962C8B-B14F-4D97-AF65-F5344CB8AC3E}">
        <p14:creationId xmlns:p14="http://schemas.microsoft.com/office/powerpoint/2010/main" val="403131950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Materials Considered</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36" name="Table 35"/>
          <p:cNvGraphicFramePr>
            <a:graphicFrameLocks noGrp="1"/>
          </p:cNvGraphicFramePr>
          <p:nvPr>
            <p:extLst>
              <p:ext uri="{D42A27DB-BD31-4B8C-83A1-F6EECF244321}">
                <p14:modId xmlns:p14="http://schemas.microsoft.com/office/powerpoint/2010/main" val="1050373548"/>
              </p:ext>
            </p:extLst>
          </p:nvPr>
        </p:nvGraphicFramePr>
        <p:xfrm>
          <a:off x="539552" y="2120276"/>
          <a:ext cx="8136903" cy="3973020"/>
        </p:xfrm>
        <a:graphic>
          <a:graphicData uri="http://schemas.openxmlformats.org/drawingml/2006/table">
            <a:tbl>
              <a:tblPr firstRow="1" bandRow="1">
                <a:tableStyleId>{5C22544A-7EE6-4342-B048-85BDC9FD1C3A}</a:tableStyleId>
              </a:tblPr>
              <a:tblGrid>
                <a:gridCol w="1540971"/>
                <a:gridCol w="1540971"/>
                <a:gridCol w="1540971"/>
                <a:gridCol w="1540971"/>
                <a:gridCol w="1973019"/>
              </a:tblGrid>
              <a:tr h="555490">
                <a:tc>
                  <a:txBody>
                    <a:bodyPr/>
                    <a:lstStyle/>
                    <a:p>
                      <a:pPr algn="ctr"/>
                      <a:r>
                        <a:rPr lang="en-GB" dirty="0" smtClean="0"/>
                        <a:t>Material</a:t>
                      </a:r>
                      <a:endParaRPr lang="en-GB" dirty="0"/>
                    </a:p>
                  </a:txBody>
                  <a:tcPr/>
                </a:tc>
                <a:tc>
                  <a:txBody>
                    <a:bodyPr/>
                    <a:lstStyle/>
                    <a:p>
                      <a:pPr algn="ctr"/>
                      <a:r>
                        <a:rPr lang="en-GB" dirty="0" smtClean="0"/>
                        <a:t>Resistances</a:t>
                      </a:r>
                      <a:endParaRPr lang="en-GB" dirty="0"/>
                    </a:p>
                  </a:txBody>
                  <a:tcPr/>
                </a:tc>
                <a:tc>
                  <a:txBody>
                    <a:bodyPr/>
                    <a:lstStyle/>
                    <a:p>
                      <a:pPr algn="ctr"/>
                      <a:r>
                        <a:rPr lang="en-GB" dirty="0" smtClean="0"/>
                        <a:t> Electrical</a:t>
                      </a:r>
                      <a:r>
                        <a:rPr lang="en-GB" baseline="0" dirty="0" smtClean="0"/>
                        <a:t> </a:t>
                      </a:r>
                      <a:r>
                        <a:rPr lang="en-GB" dirty="0" smtClean="0"/>
                        <a:t>Conductivity</a:t>
                      </a:r>
                      <a:endParaRPr lang="en-GB" dirty="0"/>
                    </a:p>
                  </a:txBody>
                  <a:tcPr/>
                </a:tc>
                <a:tc>
                  <a:txBody>
                    <a:bodyPr/>
                    <a:lstStyle/>
                    <a:p>
                      <a:pPr algn="ctr"/>
                      <a:r>
                        <a:rPr lang="en-GB" dirty="0" smtClean="0"/>
                        <a:t>Suitability</a:t>
                      </a:r>
                      <a:endParaRPr lang="en-GB" dirty="0"/>
                    </a:p>
                  </a:txBody>
                  <a:tcPr/>
                </a:tc>
                <a:tc>
                  <a:txBody>
                    <a:bodyPr/>
                    <a:lstStyle/>
                    <a:p>
                      <a:pPr algn="ctr"/>
                      <a:r>
                        <a:rPr lang="en-GB" dirty="0" smtClean="0"/>
                        <a:t>Notables</a:t>
                      </a:r>
                      <a:endParaRPr lang="en-GB" dirty="0"/>
                    </a:p>
                  </a:txBody>
                  <a:tcPr/>
                </a:tc>
              </a:tr>
              <a:tr h="555490">
                <a:tc>
                  <a:txBody>
                    <a:bodyPr/>
                    <a:lstStyle/>
                    <a:p>
                      <a:pPr algn="ctr"/>
                      <a:r>
                        <a:rPr lang="en-GB" dirty="0" smtClean="0"/>
                        <a:t>Copper</a:t>
                      </a:r>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pPr algn="ctr"/>
                      <a:r>
                        <a:rPr lang="en-GB" dirty="0" smtClean="0"/>
                        <a:t>Oxides readily.</a:t>
                      </a:r>
                      <a:endParaRPr lang="en-GB" dirty="0"/>
                    </a:p>
                  </a:txBody>
                  <a:tcPr/>
                </a:tc>
              </a:tr>
              <a:tr h="555490">
                <a:tc>
                  <a:txBody>
                    <a:bodyPr/>
                    <a:lstStyle/>
                    <a:p>
                      <a:pPr algn="ctr"/>
                      <a:r>
                        <a:rPr lang="en-GB" dirty="0" smtClean="0"/>
                        <a:t>Brass</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algn="ctr"/>
                      <a:r>
                        <a:rPr lang="en-GB" dirty="0" smtClean="0"/>
                        <a:t>&lt;Resistant</a:t>
                      </a:r>
                      <a:r>
                        <a:rPr lang="en-GB" baseline="0" dirty="0" smtClean="0"/>
                        <a:t> than Cu.</a:t>
                      </a:r>
                      <a:endParaRPr lang="en-GB" dirty="0"/>
                    </a:p>
                  </a:txBody>
                  <a:tcPr/>
                </a:tc>
              </a:tr>
              <a:tr h="555490">
                <a:tc>
                  <a:txBody>
                    <a:bodyPr/>
                    <a:lstStyle/>
                    <a:p>
                      <a:pPr algn="ctr"/>
                      <a:r>
                        <a:rPr lang="en-GB" dirty="0" smtClean="0"/>
                        <a:t>Graphite</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algn="ctr"/>
                      <a:r>
                        <a:rPr lang="en-GB" dirty="0" smtClean="0"/>
                        <a:t>All</a:t>
                      </a:r>
                      <a:r>
                        <a:rPr lang="en-GB" baseline="0" dirty="0" smtClean="0"/>
                        <a:t> round usage.</a:t>
                      </a:r>
                      <a:endParaRPr lang="en-GB" dirty="0"/>
                    </a:p>
                  </a:txBody>
                  <a:tcPr/>
                </a:tc>
              </a:tr>
              <a:tr h="555490">
                <a:tc>
                  <a:txBody>
                    <a:bodyPr/>
                    <a:lstStyle/>
                    <a:p>
                      <a:pPr algn="ctr"/>
                      <a:r>
                        <a:rPr lang="en-GB" dirty="0" smtClean="0"/>
                        <a:t>Titanium</a:t>
                      </a:r>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pPr algn="ctr"/>
                      <a:r>
                        <a:rPr lang="en-GB" sz="1800" dirty="0" smtClean="0"/>
                        <a:t> Lightweight.</a:t>
                      </a:r>
                      <a:endParaRPr lang="en-GB" sz="1800" dirty="0"/>
                    </a:p>
                  </a:txBody>
                  <a:tcPr/>
                </a:tc>
              </a:tr>
              <a:tr h="555490">
                <a:tc>
                  <a:txBody>
                    <a:bodyPr/>
                    <a:lstStyle/>
                    <a:p>
                      <a:pPr algn="ctr"/>
                      <a:r>
                        <a:rPr lang="en-GB" dirty="0" smtClean="0"/>
                        <a:t>Silver </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algn="ctr"/>
                      <a:r>
                        <a:rPr lang="en-GB" dirty="0" smtClean="0"/>
                        <a:t>Soft. Need Alloy.</a:t>
                      </a:r>
                      <a:endParaRPr lang="en-GB" dirty="0"/>
                    </a:p>
                  </a:txBody>
                  <a:tcPr/>
                </a:tc>
              </a:tr>
              <a:tr h="555490">
                <a:tc>
                  <a:txBody>
                    <a:bodyPr/>
                    <a:lstStyle/>
                    <a:p>
                      <a:pPr algn="ctr"/>
                      <a:r>
                        <a:rPr lang="en-GB" dirty="0" smtClean="0"/>
                        <a:t>Platinum</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pPr algn="ctr"/>
                      <a:r>
                        <a:rPr lang="en-GB" sz="1800" dirty="0" smtClean="0"/>
                        <a:t>Doesn’t </a:t>
                      </a:r>
                      <a:r>
                        <a:rPr lang="en-GB" sz="1800" dirty="0" err="1" smtClean="0"/>
                        <a:t>oxidse</a:t>
                      </a:r>
                      <a:r>
                        <a:rPr lang="en-GB" sz="1800" dirty="0" smtClean="0"/>
                        <a:t>.</a:t>
                      </a:r>
                      <a:endParaRPr lang="en-GB" sz="1800" dirty="0"/>
                    </a:p>
                  </a:txBody>
                  <a:tcPr>
                    <a:solidFill>
                      <a:srgbClr val="FFFF00"/>
                    </a:solidFill>
                  </a:tcPr>
                </a:tc>
              </a:tr>
            </a:tbl>
          </a:graphicData>
        </a:graphic>
      </p:graphicFrame>
      <p:pic>
        <p:nvPicPr>
          <p:cNvPr id="37"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544366" y="5648667"/>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523165" y="4496539"/>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523165" y="5072603"/>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067943" y="5072602"/>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652119" y="5648666"/>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067943" y="5648667"/>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673320" y="5072601"/>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079407" y="4496538"/>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636166" y="3920475"/>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975444" y="5648667"/>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158693" y="5648667"/>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668311" y="5072603"/>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499991" y="5072603"/>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673320" y="4496539"/>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163539" y="2837974"/>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C:\Users\stalinbbz\AppData\Local\Microsoft\Windows\Temporary Internet Files\Content.IE5\K5O9H6LA\MM900185588[1].gif"/>
          <p:cNvPicPr>
            <a:picLocks noChangeAspect="1" noChangeArrowheads="1" noCrop="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079695" y="3416419"/>
            <a:ext cx="581025" cy="35242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5742781" y="3920475"/>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4170357" y="3941051"/>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5763982" y="2837974"/>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5763982" y="3416419"/>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2635028" y="3369145"/>
            <a:ext cx="399699" cy="39969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descr="C:\Users\stalinbbz\AppData\Local\Microsoft\Windows\Temporary Internet Files\Content.IE5\QBD7KAYL\MC900432537[1].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flipH="1">
            <a:off x="2613827" y="2837974"/>
            <a:ext cx="399699" cy="399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6059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095673"/>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Gas-liquid Separation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43" name="Rectangle 3"/>
          <p:cNvSpPr txBox="1">
            <a:spLocks noChangeArrowheads="1"/>
          </p:cNvSpPr>
          <p:nvPr/>
        </p:nvSpPr>
        <p:spPr>
          <a:xfrm>
            <a:off x="250825" y="1687512"/>
            <a:ext cx="6400800" cy="51704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9600" indent="-609600">
              <a:buFontTx/>
              <a:buAutoNum type="arabicPeriod"/>
            </a:pPr>
            <a:r>
              <a:rPr lang="en-US" altLang="zh-CN" sz="2000" dirty="0" smtClean="0"/>
              <a:t>Gravity settling separator</a:t>
            </a:r>
          </a:p>
          <a:p>
            <a:pPr marL="0" indent="0">
              <a:buNone/>
            </a:pPr>
            <a:endParaRPr lang="en-US" altLang="zh-CN" sz="2000" dirty="0" smtClean="0"/>
          </a:p>
          <a:p>
            <a:pPr marL="609600" indent="-609600"/>
            <a:r>
              <a:rPr lang="en-US" altLang="zh-CN" sz="2000" b="1" dirty="0" smtClean="0"/>
              <a:t>Advantages</a:t>
            </a:r>
            <a:r>
              <a:rPr lang="en-US" altLang="zh-CN" sz="2000" dirty="0" smtClean="0"/>
              <a:t>: </a:t>
            </a:r>
          </a:p>
          <a:p>
            <a:pPr marL="609600" indent="-609600"/>
            <a:r>
              <a:rPr lang="en-US" altLang="zh-CN" sz="2000" dirty="0" smtClean="0"/>
              <a:t>*Simple structure</a:t>
            </a:r>
          </a:p>
          <a:p>
            <a:pPr marL="609600" indent="-609600"/>
            <a:r>
              <a:rPr lang="en-US" altLang="zh-CN" sz="2000" dirty="0" smtClean="0"/>
              <a:t>*Low operating and capital cost</a:t>
            </a:r>
          </a:p>
          <a:p>
            <a:pPr marL="609600" indent="-609600"/>
            <a:r>
              <a:rPr lang="en-US" altLang="zh-CN" sz="2000" dirty="0" smtClean="0"/>
              <a:t>*Excellent operating flexibility</a:t>
            </a:r>
          </a:p>
          <a:p>
            <a:pPr marL="609600" indent="-609600"/>
            <a:r>
              <a:rPr lang="en-US" altLang="zh-CN" sz="2000" dirty="0" smtClean="0"/>
              <a:t> </a:t>
            </a:r>
          </a:p>
          <a:p>
            <a:pPr marL="609600" indent="-609600"/>
            <a:r>
              <a:rPr lang="en-US" altLang="zh-CN" sz="2000" b="1" dirty="0" smtClean="0"/>
              <a:t>Disadvantages:</a:t>
            </a:r>
          </a:p>
          <a:p>
            <a:pPr marL="609600" indent="-609600"/>
            <a:r>
              <a:rPr lang="en-US" altLang="zh-CN" sz="2000" dirty="0" smtClean="0"/>
              <a:t>*Long residence time</a:t>
            </a:r>
          </a:p>
          <a:p>
            <a:pPr marL="609600" indent="-609600"/>
            <a:r>
              <a:rPr lang="en-US" altLang="zh-CN" sz="2000" dirty="0" smtClean="0"/>
              <a:t>*Separator is too big and heavy</a:t>
            </a:r>
          </a:p>
          <a:p>
            <a:pPr marL="609600" indent="-609600"/>
            <a:r>
              <a:rPr lang="en-US" altLang="zh-CN" sz="2000" dirty="0" smtClean="0"/>
              <a:t>*Poor separation results, only works on gas </a:t>
            </a:r>
          </a:p>
          <a:p>
            <a:pPr marL="609600" indent="-609600"/>
            <a:r>
              <a:rPr lang="en-US" altLang="zh-CN" sz="2000" dirty="0" smtClean="0"/>
              <a:t>  with large liquid drop (over 100        )</a:t>
            </a:r>
          </a:p>
        </p:txBody>
      </p:sp>
      <p:graphicFrame>
        <p:nvGraphicFramePr>
          <p:cNvPr id="4" name="Object 3"/>
          <p:cNvGraphicFramePr>
            <a:graphicFrameLocks noChangeAspect="1"/>
          </p:cNvGraphicFramePr>
          <p:nvPr>
            <p:extLst>
              <p:ext uri="{D42A27DB-BD31-4B8C-83A1-F6EECF244321}">
                <p14:modId xmlns:p14="http://schemas.microsoft.com/office/powerpoint/2010/main" val="2056528752"/>
              </p:ext>
            </p:extLst>
          </p:nvPr>
        </p:nvGraphicFramePr>
        <p:xfrm>
          <a:off x="4302971" y="5805264"/>
          <a:ext cx="467065" cy="347866"/>
        </p:xfrm>
        <a:graphic>
          <a:graphicData uri="http://schemas.openxmlformats.org/presentationml/2006/ole">
            <mc:AlternateContent xmlns:mc="http://schemas.openxmlformats.org/markup-compatibility/2006">
              <mc:Choice xmlns:v="urn:schemas-microsoft-com:vml" Requires="v">
                <p:oleObj spid="_x0000_s6156" name="Equation" r:id="rId4" imgW="266353" imgH="164885" progId="Equation.DSMT4">
                  <p:embed/>
                </p:oleObj>
              </mc:Choice>
              <mc:Fallback>
                <p:oleObj name="Equation" r:id="rId4" imgW="266353" imgH="164885"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2971" y="5805264"/>
                        <a:ext cx="467065" cy="347866"/>
                      </a:xfrm>
                      <a:prstGeom prst="rect">
                        <a:avLst/>
                      </a:prstGeom>
                      <a:noFill/>
                      <a:ln>
                        <a:noFill/>
                      </a:ln>
                    </p:spPr>
                  </p:pic>
                </p:oleObj>
              </mc:Fallback>
            </mc:AlternateContent>
          </a:graphicData>
        </a:graphic>
      </p:graphicFrame>
      <p:pic>
        <p:nvPicPr>
          <p:cNvPr id="45" name="Picture 5"/>
          <p:cNvPicPr>
            <a:picLocks noChangeAspect="1" noChangeArrowheads="1"/>
          </p:cNvPicPr>
          <p:nvPr/>
        </p:nvPicPr>
        <p:blipFill>
          <a:blip r:embed="rId6" cstate="print"/>
          <a:srcRect/>
          <a:stretch>
            <a:fillRect/>
          </a:stretch>
        </p:blipFill>
        <p:spPr bwMode="auto">
          <a:xfrm>
            <a:off x="6300788" y="1557338"/>
            <a:ext cx="2609850" cy="3114675"/>
          </a:xfrm>
          <a:prstGeom prst="rect">
            <a:avLst/>
          </a:prstGeom>
          <a:noFill/>
        </p:spPr>
      </p:pic>
      <p:pic>
        <p:nvPicPr>
          <p:cNvPr id="46" name="Picture 6"/>
          <p:cNvPicPr>
            <a:picLocks noChangeAspect="1" noChangeArrowheads="1"/>
          </p:cNvPicPr>
          <p:nvPr/>
        </p:nvPicPr>
        <p:blipFill>
          <a:blip r:embed="rId7" cstate="print"/>
          <a:srcRect/>
          <a:stretch>
            <a:fillRect/>
          </a:stretch>
        </p:blipFill>
        <p:spPr bwMode="auto">
          <a:xfrm>
            <a:off x="6372225" y="5013325"/>
            <a:ext cx="2438400" cy="1381125"/>
          </a:xfrm>
          <a:prstGeom prst="rect">
            <a:avLst/>
          </a:prstGeom>
          <a:noFill/>
        </p:spPr>
      </p:pic>
      <p:sp>
        <p:nvSpPr>
          <p:cNvPr id="47" name="Text Box 8"/>
          <p:cNvSpPr txBox="1">
            <a:spLocks noChangeArrowheads="1"/>
          </p:cNvSpPr>
          <p:nvPr/>
        </p:nvSpPr>
        <p:spPr bwMode="auto">
          <a:xfrm>
            <a:off x="7092950" y="1412875"/>
            <a:ext cx="1079500" cy="274638"/>
          </a:xfrm>
          <a:prstGeom prst="rect">
            <a:avLst/>
          </a:prstGeom>
          <a:noFill/>
          <a:ln w="9525">
            <a:noFill/>
            <a:miter lim="800000"/>
            <a:headEnd/>
            <a:tailEnd/>
          </a:ln>
          <a:effectLst/>
        </p:spPr>
        <p:txBody>
          <a:bodyPr>
            <a:spAutoFit/>
          </a:bodyPr>
          <a:lstStyle/>
          <a:p>
            <a:pPr algn="ctr">
              <a:spcBef>
                <a:spcPct val="50000"/>
              </a:spcBef>
            </a:pPr>
            <a:r>
              <a:rPr lang="en-US" altLang="zh-CN" sz="1200" dirty="0"/>
              <a:t>Gas Exit</a:t>
            </a:r>
          </a:p>
        </p:txBody>
      </p:sp>
      <p:sp>
        <p:nvSpPr>
          <p:cNvPr id="48" name="Text Box 8"/>
          <p:cNvSpPr txBox="1">
            <a:spLocks noChangeArrowheads="1"/>
          </p:cNvSpPr>
          <p:nvPr/>
        </p:nvSpPr>
        <p:spPr bwMode="auto">
          <a:xfrm>
            <a:off x="7507138" y="4760332"/>
            <a:ext cx="1079500" cy="274638"/>
          </a:xfrm>
          <a:prstGeom prst="rect">
            <a:avLst/>
          </a:prstGeom>
          <a:noFill/>
          <a:ln w="9525">
            <a:noFill/>
            <a:miter lim="800000"/>
            <a:headEnd/>
            <a:tailEnd/>
          </a:ln>
          <a:effectLst/>
        </p:spPr>
        <p:txBody>
          <a:bodyPr>
            <a:spAutoFit/>
          </a:bodyPr>
          <a:lstStyle/>
          <a:p>
            <a:pPr algn="ctr">
              <a:spcBef>
                <a:spcPct val="50000"/>
              </a:spcBef>
            </a:pPr>
            <a:r>
              <a:rPr lang="en-US" altLang="zh-CN" sz="1200" dirty="0"/>
              <a:t>Gas Exit</a:t>
            </a:r>
          </a:p>
        </p:txBody>
      </p:sp>
      <p:sp>
        <p:nvSpPr>
          <p:cNvPr id="49" name="Text Box 12"/>
          <p:cNvSpPr txBox="1">
            <a:spLocks noChangeArrowheads="1"/>
          </p:cNvSpPr>
          <p:nvPr/>
        </p:nvSpPr>
        <p:spPr bwMode="auto">
          <a:xfrm>
            <a:off x="6732588" y="4797425"/>
            <a:ext cx="1511300" cy="274638"/>
          </a:xfrm>
          <a:prstGeom prst="rect">
            <a:avLst/>
          </a:prstGeom>
          <a:noFill/>
          <a:ln w="9525">
            <a:noFill/>
            <a:miter lim="800000"/>
            <a:headEnd/>
            <a:tailEnd/>
          </a:ln>
          <a:effectLst/>
        </p:spPr>
        <p:txBody>
          <a:bodyPr>
            <a:spAutoFit/>
          </a:bodyPr>
          <a:lstStyle/>
          <a:p>
            <a:pPr>
              <a:spcBef>
                <a:spcPct val="50000"/>
              </a:spcBef>
            </a:pPr>
            <a:r>
              <a:rPr lang="en-US" altLang="zh-CN" sz="1200" dirty="0"/>
              <a:t>Feed</a:t>
            </a:r>
          </a:p>
        </p:txBody>
      </p:sp>
      <p:sp>
        <p:nvSpPr>
          <p:cNvPr id="50" name="Text Box 12"/>
          <p:cNvSpPr txBox="1">
            <a:spLocks noChangeArrowheads="1"/>
          </p:cNvSpPr>
          <p:nvPr/>
        </p:nvSpPr>
        <p:spPr bwMode="auto">
          <a:xfrm>
            <a:off x="6408785" y="2564904"/>
            <a:ext cx="1511300" cy="274638"/>
          </a:xfrm>
          <a:prstGeom prst="rect">
            <a:avLst/>
          </a:prstGeom>
          <a:noFill/>
          <a:ln w="9525">
            <a:noFill/>
            <a:miter lim="800000"/>
            <a:headEnd/>
            <a:tailEnd/>
          </a:ln>
          <a:effectLst/>
        </p:spPr>
        <p:txBody>
          <a:bodyPr>
            <a:spAutoFit/>
          </a:bodyPr>
          <a:lstStyle/>
          <a:p>
            <a:pPr>
              <a:spcBef>
                <a:spcPct val="50000"/>
              </a:spcBef>
            </a:pPr>
            <a:r>
              <a:rPr lang="en-US" altLang="zh-CN" sz="1200" dirty="0"/>
              <a:t>Feed</a:t>
            </a:r>
          </a:p>
        </p:txBody>
      </p:sp>
      <p:sp>
        <p:nvSpPr>
          <p:cNvPr id="51" name="Text Box 9"/>
          <p:cNvSpPr txBox="1">
            <a:spLocks noChangeArrowheads="1"/>
          </p:cNvSpPr>
          <p:nvPr/>
        </p:nvSpPr>
        <p:spPr bwMode="auto">
          <a:xfrm>
            <a:off x="7092950" y="4508500"/>
            <a:ext cx="1079500" cy="274638"/>
          </a:xfrm>
          <a:prstGeom prst="rect">
            <a:avLst/>
          </a:prstGeom>
          <a:noFill/>
          <a:ln w="9525">
            <a:noFill/>
            <a:miter lim="800000"/>
            <a:headEnd/>
            <a:tailEnd/>
          </a:ln>
          <a:effectLst/>
        </p:spPr>
        <p:txBody>
          <a:bodyPr>
            <a:spAutoFit/>
          </a:bodyPr>
          <a:lstStyle/>
          <a:p>
            <a:pPr algn="ctr">
              <a:spcBef>
                <a:spcPct val="50000"/>
              </a:spcBef>
            </a:pPr>
            <a:r>
              <a:rPr lang="en-US" altLang="zh-CN" sz="1200" dirty="0"/>
              <a:t>Liquid Exit</a:t>
            </a:r>
          </a:p>
        </p:txBody>
      </p:sp>
      <p:sp>
        <p:nvSpPr>
          <p:cNvPr id="52" name="Text Box 9"/>
          <p:cNvSpPr txBox="1">
            <a:spLocks noChangeArrowheads="1"/>
          </p:cNvSpPr>
          <p:nvPr/>
        </p:nvSpPr>
        <p:spPr bwMode="auto">
          <a:xfrm>
            <a:off x="7685534" y="6375851"/>
            <a:ext cx="1079500" cy="274638"/>
          </a:xfrm>
          <a:prstGeom prst="rect">
            <a:avLst/>
          </a:prstGeom>
          <a:noFill/>
          <a:ln w="9525">
            <a:noFill/>
            <a:miter lim="800000"/>
            <a:headEnd/>
            <a:tailEnd/>
          </a:ln>
          <a:effectLst/>
        </p:spPr>
        <p:txBody>
          <a:bodyPr>
            <a:spAutoFit/>
          </a:bodyPr>
          <a:lstStyle/>
          <a:p>
            <a:pPr algn="ctr">
              <a:spcBef>
                <a:spcPct val="50000"/>
              </a:spcBef>
            </a:pPr>
            <a:r>
              <a:rPr lang="en-US" altLang="zh-CN" sz="1200" dirty="0"/>
              <a:t>Liquid Exit</a:t>
            </a:r>
          </a:p>
        </p:txBody>
      </p:sp>
    </p:spTree>
    <p:extLst>
      <p:ext uri="{BB962C8B-B14F-4D97-AF65-F5344CB8AC3E}">
        <p14:creationId xmlns:p14="http://schemas.microsoft.com/office/powerpoint/2010/main" val="15441590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197260"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Criteria &amp; Constraints</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00175" y="1844824"/>
            <a:ext cx="7588249" cy="2585323"/>
          </a:xfrm>
          <a:prstGeom prst="rect">
            <a:avLst/>
          </a:prstGeom>
          <a:noFill/>
        </p:spPr>
        <p:txBody>
          <a:bodyPr wrap="square" rtlCol="0">
            <a:spAutoFit/>
          </a:bodyPr>
          <a:lstStyle/>
          <a:p>
            <a:pPr marL="342900" indent="-342900">
              <a:buAutoNum type="arabicPeriod"/>
            </a:pPr>
            <a:r>
              <a:rPr lang="en-GB" dirty="0" smtClean="0"/>
              <a:t>Applicability</a:t>
            </a:r>
          </a:p>
          <a:p>
            <a:pPr marL="342900" indent="-342900">
              <a:buAutoNum type="arabicPeriod"/>
            </a:pPr>
            <a:endParaRPr lang="en-GB" dirty="0"/>
          </a:p>
          <a:p>
            <a:pPr marL="342900" indent="-342900">
              <a:buAutoNum type="arabicPeriod"/>
            </a:pPr>
            <a:r>
              <a:rPr lang="en-GB" dirty="0" smtClean="0"/>
              <a:t>Reliability</a:t>
            </a:r>
          </a:p>
          <a:p>
            <a:pPr marL="342900" indent="-342900">
              <a:buAutoNum type="arabicPeriod"/>
            </a:pPr>
            <a:endParaRPr lang="en-GB" dirty="0"/>
          </a:p>
          <a:p>
            <a:pPr marL="342900" indent="-342900">
              <a:buAutoNum type="arabicPeriod"/>
            </a:pPr>
            <a:r>
              <a:rPr lang="en-GB" dirty="0" smtClean="0"/>
              <a:t>Modularity</a:t>
            </a:r>
          </a:p>
          <a:p>
            <a:pPr marL="342900" indent="-342900">
              <a:buAutoNum type="arabicPeriod"/>
            </a:pPr>
            <a:endParaRPr lang="en-GB" dirty="0"/>
          </a:p>
          <a:p>
            <a:pPr marL="342900" indent="-342900">
              <a:buAutoNum type="arabicPeriod"/>
            </a:pPr>
            <a:r>
              <a:rPr lang="en-GB" dirty="0" smtClean="0"/>
              <a:t>Resupply</a:t>
            </a:r>
          </a:p>
          <a:p>
            <a:pPr marL="342900" indent="-342900">
              <a:buAutoNum type="arabicPeriod"/>
            </a:pPr>
            <a:endParaRPr lang="en-GB" dirty="0"/>
          </a:p>
          <a:p>
            <a:pPr marL="342900" indent="-342900">
              <a:buAutoNum type="arabicPeriod"/>
            </a:pPr>
            <a:endParaRPr lang="en-GB" dirty="0" smtClean="0"/>
          </a:p>
        </p:txBody>
      </p:sp>
      <p:sp>
        <p:nvSpPr>
          <p:cNvPr id="11" name="TextBox 10"/>
          <p:cNvSpPr txBox="1"/>
          <p:nvPr/>
        </p:nvSpPr>
        <p:spPr>
          <a:xfrm>
            <a:off x="800175" y="4725144"/>
            <a:ext cx="7588249" cy="1200329"/>
          </a:xfrm>
          <a:prstGeom prst="rect">
            <a:avLst/>
          </a:prstGeom>
          <a:noFill/>
        </p:spPr>
        <p:txBody>
          <a:bodyPr wrap="square" rtlCol="0">
            <a:spAutoFit/>
          </a:bodyPr>
          <a:lstStyle/>
          <a:p>
            <a:r>
              <a:rPr lang="en-GB" dirty="0" smtClean="0"/>
              <a:t>But in general we look for the technology to </a:t>
            </a:r>
            <a:r>
              <a:rPr lang="en-GB" dirty="0"/>
              <a:t>b</a:t>
            </a:r>
            <a:r>
              <a:rPr lang="en-GB" dirty="0" smtClean="0"/>
              <a:t>e;</a:t>
            </a:r>
          </a:p>
          <a:p>
            <a:endParaRPr lang="en-GB" dirty="0"/>
          </a:p>
          <a:p>
            <a:r>
              <a:rPr lang="en-GB" dirty="0" smtClean="0"/>
              <a:t>Lightweight and economical, able to recover a high percentage of waste water and operate with minimal consumables </a:t>
            </a:r>
            <a:endParaRPr lang="en-GB" dirty="0"/>
          </a:p>
        </p:txBody>
      </p:sp>
      <p:sp>
        <p:nvSpPr>
          <p:cNvPr id="14" name="TextBox 13"/>
          <p:cNvSpPr txBox="1"/>
          <p:nvPr/>
        </p:nvSpPr>
        <p:spPr>
          <a:xfrm>
            <a:off x="3296854" y="116632"/>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2.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5" name="Flowchart: Manual Operation 14"/>
          <p:cNvSpPr/>
          <p:nvPr/>
        </p:nvSpPr>
        <p:spPr>
          <a:xfrm rot="10800000">
            <a:off x="453381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4860032" y="116633"/>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3. Criteria &amp;</a:t>
            </a:r>
          </a:p>
          <a:p>
            <a:r>
              <a:rPr lang="en-GB" sz="1200" b="1" dirty="0" smtClean="0">
                <a:latin typeface="Arial" pitchFamily="34" charset="0"/>
                <a:cs typeface="Arial" pitchFamily="34" charset="0"/>
              </a:rPr>
              <a:t>Constraints</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2421213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095673"/>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Gas-liquid Separation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30" name="Rectangle 4"/>
          <p:cNvSpPr>
            <a:spLocks noChangeArrowheads="1"/>
          </p:cNvSpPr>
          <p:nvPr/>
        </p:nvSpPr>
        <p:spPr bwMode="auto">
          <a:xfrm>
            <a:off x="244560" y="1796530"/>
            <a:ext cx="6400800" cy="4823866"/>
          </a:xfrm>
          <a:prstGeom prst="rect">
            <a:avLst/>
          </a:prstGeom>
          <a:noFill/>
          <a:ln w="9525">
            <a:noFill/>
            <a:miter lim="800000"/>
            <a:headEnd/>
            <a:tailEnd/>
          </a:ln>
          <a:effectLst/>
        </p:spPr>
        <p:txBody>
          <a:bodyPr/>
          <a:lstStyle/>
          <a:p>
            <a:pPr marL="609600" indent="-609600">
              <a:spcBef>
                <a:spcPct val="20000"/>
              </a:spcBef>
            </a:pPr>
            <a:r>
              <a:rPr lang="en-US" altLang="zh-CN" sz="2000" dirty="0"/>
              <a:t>2.   Inertial separator</a:t>
            </a:r>
          </a:p>
          <a:p>
            <a:pPr marL="609600" indent="-609600">
              <a:spcBef>
                <a:spcPct val="20000"/>
              </a:spcBef>
            </a:pPr>
            <a:endParaRPr lang="en-US" altLang="zh-CN" sz="2000" dirty="0"/>
          </a:p>
          <a:p>
            <a:pPr marL="609600" indent="-609600">
              <a:spcBef>
                <a:spcPct val="20000"/>
              </a:spcBef>
            </a:pPr>
            <a:r>
              <a:rPr lang="en-US" altLang="zh-CN" sz="2000" b="1" dirty="0"/>
              <a:t>Advantages</a:t>
            </a:r>
            <a:r>
              <a:rPr lang="en-US" altLang="zh-CN" sz="2000" dirty="0"/>
              <a:t>: </a:t>
            </a:r>
          </a:p>
          <a:p>
            <a:pPr marL="609600" indent="-609600">
              <a:spcBef>
                <a:spcPct val="20000"/>
              </a:spcBef>
            </a:pPr>
            <a:r>
              <a:rPr lang="en-US" altLang="zh-CN" sz="2000" dirty="0"/>
              <a:t>*Simple in structure</a:t>
            </a:r>
          </a:p>
          <a:p>
            <a:pPr marL="609600" indent="-609600">
              <a:spcBef>
                <a:spcPct val="20000"/>
              </a:spcBef>
            </a:pPr>
            <a:r>
              <a:rPr lang="en-US" altLang="zh-CN" sz="2000" dirty="0"/>
              <a:t>*Convenient in operation</a:t>
            </a:r>
          </a:p>
          <a:p>
            <a:pPr marL="609600" indent="-609600">
              <a:spcBef>
                <a:spcPct val="20000"/>
              </a:spcBef>
            </a:pPr>
            <a:r>
              <a:rPr lang="en-US" altLang="zh-CN" sz="2000" dirty="0"/>
              <a:t>*Large in capacity</a:t>
            </a:r>
          </a:p>
          <a:p>
            <a:pPr marL="609600" indent="-609600">
              <a:spcBef>
                <a:spcPct val="20000"/>
              </a:spcBef>
            </a:pPr>
            <a:r>
              <a:rPr lang="en-US" altLang="zh-CN" sz="2000" dirty="0"/>
              <a:t> </a:t>
            </a:r>
          </a:p>
          <a:p>
            <a:pPr marL="609600" indent="-609600">
              <a:spcBef>
                <a:spcPct val="20000"/>
              </a:spcBef>
            </a:pPr>
            <a:r>
              <a:rPr lang="en-US" altLang="zh-CN" sz="2000" b="1" dirty="0"/>
              <a:t>Disadvantages:</a:t>
            </a:r>
          </a:p>
          <a:p>
            <a:pPr marL="609600" indent="-609600">
              <a:spcBef>
                <a:spcPct val="20000"/>
              </a:spcBef>
            </a:pPr>
            <a:r>
              <a:rPr lang="en-US" altLang="zh-CN" sz="2000" dirty="0"/>
              <a:t>*Large in residence</a:t>
            </a:r>
          </a:p>
          <a:p>
            <a:pPr marL="609600" indent="-609600">
              <a:spcBef>
                <a:spcPct val="20000"/>
              </a:spcBef>
            </a:pPr>
            <a:r>
              <a:rPr lang="en-US" altLang="zh-CN" sz="2000" dirty="0"/>
              <a:t>*Re-entrainment occurs on gas exit</a:t>
            </a:r>
          </a:p>
          <a:p>
            <a:pPr marL="609600" indent="-609600">
              <a:spcBef>
                <a:spcPct val="20000"/>
              </a:spcBef>
            </a:pPr>
            <a:r>
              <a:rPr lang="en-US" altLang="zh-CN" sz="2000" dirty="0"/>
              <a:t>*Poor separation results on those liquid </a:t>
            </a:r>
          </a:p>
          <a:p>
            <a:pPr marL="609600" indent="-609600">
              <a:spcBef>
                <a:spcPct val="20000"/>
              </a:spcBef>
            </a:pPr>
            <a:r>
              <a:rPr lang="en-US" altLang="zh-CN" sz="2000" dirty="0"/>
              <a:t>  drop which size is smaller than 25</a:t>
            </a:r>
          </a:p>
          <a:p>
            <a:pPr marL="609600" indent="-609600">
              <a:spcBef>
                <a:spcPct val="20000"/>
              </a:spcBef>
            </a:pPr>
            <a:endParaRPr lang="en-US" altLang="zh-CN" sz="2400" dirty="0"/>
          </a:p>
          <a:p>
            <a:pPr marL="609600" indent="-609600">
              <a:spcBef>
                <a:spcPct val="20000"/>
              </a:spcBef>
            </a:pPr>
            <a:r>
              <a:rPr lang="en-US" altLang="zh-CN" sz="2400" dirty="0"/>
              <a:t>                       </a:t>
            </a:r>
          </a:p>
        </p:txBody>
      </p:sp>
      <p:pic>
        <p:nvPicPr>
          <p:cNvPr id="31" name="Picture 8"/>
          <p:cNvPicPr>
            <a:picLocks noChangeAspect="1" noChangeArrowheads="1"/>
          </p:cNvPicPr>
          <p:nvPr/>
        </p:nvPicPr>
        <p:blipFill>
          <a:blip r:embed="rId4" cstate="print"/>
          <a:srcRect/>
          <a:stretch>
            <a:fillRect/>
          </a:stretch>
        </p:blipFill>
        <p:spPr bwMode="auto">
          <a:xfrm>
            <a:off x="5106193" y="1586904"/>
            <a:ext cx="1668463" cy="1271587"/>
          </a:xfrm>
          <a:prstGeom prst="rect">
            <a:avLst/>
          </a:prstGeom>
          <a:noFill/>
        </p:spPr>
      </p:pic>
      <p:pic>
        <p:nvPicPr>
          <p:cNvPr id="32" name="Picture 9"/>
          <p:cNvPicPr>
            <a:picLocks noChangeAspect="1" noChangeArrowheads="1"/>
          </p:cNvPicPr>
          <p:nvPr/>
        </p:nvPicPr>
        <p:blipFill>
          <a:blip r:embed="rId5" cstate="print"/>
          <a:srcRect/>
          <a:stretch>
            <a:fillRect/>
          </a:stretch>
        </p:blipFill>
        <p:spPr bwMode="auto">
          <a:xfrm>
            <a:off x="7164387" y="1599603"/>
            <a:ext cx="1716087" cy="1258888"/>
          </a:xfrm>
          <a:prstGeom prst="rect">
            <a:avLst/>
          </a:prstGeom>
          <a:noFill/>
        </p:spPr>
      </p:pic>
      <p:pic>
        <p:nvPicPr>
          <p:cNvPr id="33" name="Picture 10"/>
          <p:cNvPicPr>
            <a:picLocks noChangeAspect="1" noChangeArrowheads="1"/>
          </p:cNvPicPr>
          <p:nvPr/>
        </p:nvPicPr>
        <p:blipFill>
          <a:blip r:embed="rId6" cstate="print"/>
          <a:srcRect/>
          <a:stretch>
            <a:fillRect/>
          </a:stretch>
        </p:blipFill>
        <p:spPr bwMode="auto">
          <a:xfrm>
            <a:off x="5076825" y="3068638"/>
            <a:ext cx="1727200" cy="1139825"/>
          </a:xfrm>
          <a:prstGeom prst="rect">
            <a:avLst/>
          </a:prstGeom>
          <a:noFill/>
        </p:spPr>
      </p:pic>
      <p:pic>
        <p:nvPicPr>
          <p:cNvPr id="34" name="Picture 11"/>
          <p:cNvPicPr>
            <a:picLocks noChangeAspect="1" noChangeArrowheads="1"/>
          </p:cNvPicPr>
          <p:nvPr/>
        </p:nvPicPr>
        <p:blipFill>
          <a:blip r:embed="rId7" cstate="print"/>
          <a:srcRect/>
          <a:stretch>
            <a:fillRect/>
          </a:stretch>
        </p:blipFill>
        <p:spPr bwMode="auto">
          <a:xfrm>
            <a:off x="7338217" y="3009900"/>
            <a:ext cx="1368425" cy="1198563"/>
          </a:xfrm>
          <a:prstGeom prst="rect">
            <a:avLst/>
          </a:prstGeom>
          <a:noFill/>
        </p:spPr>
      </p:pic>
      <p:sp>
        <p:nvSpPr>
          <p:cNvPr id="35" name="Text Box 12"/>
          <p:cNvSpPr txBox="1">
            <a:spLocks noChangeArrowheads="1"/>
          </p:cNvSpPr>
          <p:nvPr/>
        </p:nvSpPr>
        <p:spPr bwMode="auto">
          <a:xfrm>
            <a:off x="5320702" y="4284663"/>
            <a:ext cx="3457575" cy="304800"/>
          </a:xfrm>
          <a:prstGeom prst="rect">
            <a:avLst/>
          </a:prstGeom>
          <a:noFill/>
          <a:ln w="9525">
            <a:noFill/>
            <a:miter lim="800000"/>
            <a:headEnd/>
            <a:tailEnd/>
          </a:ln>
          <a:effectLst/>
        </p:spPr>
        <p:txBody>
          <a:bodyPr>
            <a:spAutoFit/>
          </a:bodyPr>
          <a:lstStyle/>
          <a:p>
            <a:pPr algn="ctr">
              <a:spcBef>
                <a:spcPct val="50000"/>
              </a:spcBef>
            </a:pPr>
            <a:r>
              <a:rPr lang="en-US" altLang="zh-CN" sz="1400" b="1" dirty="0"/>
              <a:t>Different Configurations of Baffles</a:t>
            </a:r>
          </a:p>
        </p:txBody>
      </p:sp>
      <p:graphicFrame>
        <p:nvGraphicFramePr>
          <p:cNvPr id="11" name="Object 10"/>
          <p:cNvGraphicFramePr>
            <a:graphicFrameLocks noGrp="1" noChangeAspect="1"/>
          </p:cNvGraphicFramePr>
          <p:nvPr>
            <p:extLst>
              <p:ext uri="{D42A27DB-BD31-4B8C-83A1-F6EECF244321}">
                <p14:modId xmlns:p14="http://schemas.microsoft.com/office/powerpoint/2010/main" val="719129438"/>
              </p:ext>
            </p:extLst>
          </p:nvPr>
        </p:nvGraphicFramePr>
        <p:xfrm>
          <a:off x="3989614" y="5661248"/>
          <a:ext cx="504786" cy="311126"/>
        </p:xfrm>
        <a:graphic>
          <a:graphicData uri="http://schemas.openxmlformats.org/presentationml/2006/ole">
            <mc:AlternateContent xmlns:mc="http://schemas.openxmlformats.org/markup-compatibility/2006">
              <mc:Choice xmlns:v="urn:schemas-microsoft-com:vml" Requires="v">
                <p:oleObj spid="_x0000_s7178" name="Equation" r:id="rId8" imgW="266353" imgH="164885" progId="Equation.DSMT4">
                  <p:embed/>
                </p:oleObj>
              </mc:Choice>
              <mc:Fallback>
                <p:oleObj name="Equation" r:id="rId8" imgW="266353" imgH="164885" progId="Equation.DSMT4">
                  <p:embed/>
                  <p:pic>
                    <p:nvPicPr>
                      <p:cNvPr id="0" name="Object 6"/>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89614" y="5661248"/>
                        <a:ext cx="504786" cy="31112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3410373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095673"/>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Gas-liquid Separation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1" name="Object 10"/>
          <p:cNvGraphicFramePr>
            <a:graphicFrameLocks noGrp="1" noChangeAspect="1"/>
          </p:cNvGraphicFramePr>
          <p:nvPr>
            <p:extLst>
              <p:ext uri="{D42A27DB-BD31-4B8C-83A1-F6EECF244321}">
                <p14:modId xmlns:p14="http://schemas.microsoft.com/office/powerpoint/2010/main" val="2527571555"/>
              </p:ext>
            </p:extLst>
          </p:nvPr>
        </p:nvGraphicFramePr>
        <p:xfrm>
          <a:off x="3483846" y="3068960"/>
          <a:ext cx="504786" cy="311126"/>
        </p:xfrm>
        <a:graphic>
          <a:graphicData uri="http://schemas.openxmlformats.org/presentationml/2006/ole">
            <mc:AlternateContent xmlns:mc="http://schemas.openxmlformats.org/markup-compatibility/2006">
              <mc:Choice xmlns:v="urn:schemas-microsoft-com:vml" Requires="v">
                <p:oleObj spid="_x0000_s8203" name="Equation" r:id="rId4" imgW="266353" imgH="164885" progId="Equation.DSMT4">
                  <p:embed/>
                </p:oleObj>
              </mc:Choice>
              <mc:Fallback>
                <p:oleObj name="Equation" r:id="rId4" imgW="266353" imgH="164885" progId="Equation.DSMT4">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3846" y="3068960"/>
                        <a:ext cx="504786" cy="311126"/>
                      </a:xfrm>
                      <a:prstGeom prst="rect">
                        <a:avLst/>
                      </a:prstGeom>
                      <a:noFill/>
                      <a:ln>
                        <a:noFill/>
                      </a:ln>
                    </p:spPr>
                  </p:pic>
                </p:oleObj>
              </mc:Fallback>
            </mc:AlternateContent>
          </a:graphicData>
        </a:graphic>
      </p:graphicFrame>
      <p:sp>
        <p:nvSpPr>
          <p:cNvPr id="27" name="Rectangle 4"/>
          <p:cNvSpPr>
            <a:spLocks noChangeArrowheads="1"/>
          </p:cNvSpPr>
          <p:nvPr/>
        </p:nvSpPr>
        <p:spPr bwMode="auto">
          <a:xfrm>
            <a:off x="331756" y="1772816"/>
            <a:ext cx="6400800" cy="5300662"/>
          </a:xfrm>
          <a:prstGeom prst="rect">
            <a:avLst/>
          </a:prstGeom>
          <a:noFill/>
          <a:ln w="9525">
            <a:noFill/>
            <a:miter lim="800000"/>
            <a:headEnd/>
            <a:tailEnd/>
          </a:ln>
          <a:effectLst/>
        </p:spPr>
        <p:txBody>
          <a:bodyPr/>
          <a:lstStyle/>
          <a:p>
            <a:pPr marL="609600" indent="-609600">
              <a:spcBef>
                <a:spcPct val="20000"/>
              </a:spcBef>
              <a:buAutoNum type="arabicPeriod" startAt="3"/>
            </a:pPr>
            <a:r>
              <a:rPr lang="en-US" altLang="zh-CN" sz="2000" dirty="0" smtClean="0"/>
              <a:t>Filtration Separation</a:t>
            </a:r>
          </a:p>
          <a:p>
            <a:pPr>
              <a:spcBef>
                <a:spcPct val="20000"/>
              </a:spcBef>
            </a:pPr>
            <a:endParaRPr lang="en-US" altLang="zh-CN" sz="2000" dirty="0"/>
          </a:p>
          <a:p>
            <a:pPr marL="609600" indent="-609600">
              <a:spcBef>
                <a:spcPct val="20000"/>
              </a:spcBef>
            </a:pPr>
            <a:r>
              <a:rPr lang="en-US" altLang="zh-CN" sz="2000" b="1" dirty="0"/>
              <a:t>Advantages</a:t>
            </a:r>
            <a:r>
              <a:rPr lang="en-US" altLang="zh-CN" sz="2000" dirty="0"/>
              <a:t>: </a:t>
            </a:r>
          </a:p>
          <a:p>
            <a:pPr marL="609600" indent="-609600">
              <a:spcBef>
                <a:spcPct val="20000"/>
              </a:spcBef>
            </a:pPr>
            <a:r>
              <a:rPr lang="en-US" altLang="zh-CN" sz="2000" dirty="0"/>
              <a:t>*Excellent separation results on liquid drops </a:t>
            </a:r>
          </a:p>
          <a:p>
            <a:pPr marL="609600" indent="-609600">
              <a:spcBef>
                <a:spcPct val="20000"/>
              </a:spcBef>
            </a:pPr>
            <a:r>
              <a:rPr lang="en-US" altLang="zh-CN" sz="2000" dirty="0"/>
              <a:t>  with small size from 0.1 - 10</a:t>
            </a:r>
          </a:p>
          <a:p>
            <a:pPr marL="609600" indent="-609600">
              <a:spcBef>
                <a:spcPct val="20000"/>
              </a:spcBef>
            </a:pPr>
            <a:r>
              <a:rPr lang="en-US" altLang="zh-CN" sz="2000" dirty="0"/>
              <a:t> </a:t>
            </a:r>
          </a:p>
          <a:p>
            <a:pPr marL="609600" indent="-609600">
              <a:spcBef>
                <a:spcPct val="20000"/>
              </a:spcBef>
            </a:pPr>
            <a:r>
              <a:rPr lang="en-US" altLang="zh-CN" sz="2000" b="1" dirty="0"/>
              <a:t>Disadvantages:</a:t>
            </a:r>
          </a:p>
          <a:p>
            <a:pPr marL="609600" indent="-609600">
              <a:spcBef>
                <a:spcPct val="20000"/>
              </a:spcBef>
            </a:pPr>
            <a:r>
              <a:rPr lang="en-US" altLang="zh-CN" sz="2000" dirty="0"/>
              <a:t>*System has limit on feed </a:t>
            </a:r>
            <a:r>
              <a:rPr lang="en-US" altLang="zh-CN" sz="2000" dirty="0" err="1"/>
              <a:t>flowrate</a:t>
            </a:r>
            <a:r>
              <a:rPr lang="en-US" altLang="zh-CN" sz="2000" dirty="0"/>
              <a:t>, fast</a:t>
            </a:r>
          </a:p>
          <a:p>
            <a:pPr marL="609600" indent="-609600">
              <a:spcBef>
                <a:spcPct val="20000"/>
              </a:spcBef>
            </a:pPr>
            <a:r>
              <a:rPr lang="en-US" altLang="zh-CN" sz="2000" dirty="0"/>
              <a:t>  </a:t>
            </a:r>
            <a:r>
              <a:rPr lang="en-US" altLang="zh-CN" sz="2000" dirty="0" err="1"/>
              <a:t>flowrate</a:t>
            </a:r>
            <a:r>
              <a:rPr lang="en-US" altLang="zh-CN" sz="2000" dirty="0"/>
              <a:t> lead to poor separation.</a:t>
            </a:r>
          </a:p>
          <a:p>
            <a:pPr marL="609600" indent="-609600">
              <a:spcBef>
                <a:spcPct val="20000"/>
              </a:spcBef>
            </a:pPr>
            <a:r>
              <a:rPr lang="en-US" altLang="zh-CN" sz="2000" dirty="0"/>
              <a:t>*High operating cost</a:t>
            </a:r>
          </a:p>
          <a:p>
            <a:pPr marL="609600" indent="-609600">
              <a:spcBef>
                <a:spcPct val="20000"/>
              </a:spcBef>
            </a:pPr>
            <a:r>
              <a:rPr lang="en-US" altLang="zh-CN" sz="2000" dirty="0"/>
              <a:t>*Inconvenient in resupply and cleaning of</a:t>
            </a:r>
          </a:p>
          <a:p>
            <a:pPr marL="609600" indent="-609600">
              <a:spcBef>
                <a:spcPct val="20000"/>
              </a:spcBef>
            </a:pPr>
            <a:r>
              <a:rPr lang="en-US" altLang="zh-CN" sz="2000" dirty="0"/>
              <a:t> filter</a:t>
            </a:r>
          </a:p>
          <a:p>
            <a:pPr marL="609600" indent="-609600">
              <a:spcBef>
                <a:spcPct val="20000"/>
              </a:spcBef>
            </a:pPr>
            <a:endParaRPr lang="en-US" altLang="zh-CN" sz="2400" dirty="0"/>
          </a:p>
          <a:p>
            <a:pPr marL="609600" indent="-609600">
              <a:spcBef>
                <a:spcPct val="20000"/>
              </a:spcBef>
            </a:pPr>
            <a:r>
              <a:rPr lang="en-US" altLang="zh-CN" sz="2400" dirty="0"/>
              <a:t>                       </a:t>
            </a:r>
          </a:p>
        </p:txBody>
      </p:sp>
      <p:pic>
        <p:nvPicPr>
          <p:cNvPr id="28" name="Picture 8"/>
          <p:cNvPicPr>
            <a:picLocks noChangeAspect="1" noChangeArrowheads="1"/>
          </p:cNvPicPr>
          <p:nvPr/>
        </p:nvPicPr>
        <p:blipFill>
          <a:blip r:embed="rId6" cstate="print"/>
          <a:srcRect/>
          <a:stretch>
            <a:fillRect/>
          </a:stretch>
        </p:blipFill>
        <p:spPr bwMode="auto">
          <a:xfrm>
            <a:off x="5508104" y="2845296"/>
            <a:ext cx="3419475" cy="1716087"/>
          </a:xfrm>
          <a:prstGeom prst="rect">
            <a:avLst/>
          </a:prstGeom>
          <a:noFill/>
        </p:spPr>
      </p:pic>
      <p:sp>
        <p:nvSpPr>
          <p:cNvPr id="29" name="Text Box 9"/>
          <p:cNvSpPr txBox="1">
            <a:spLocks noChangeArrowheads="1"/>
          </p:cNvSpPr>
          <p:nvPr/>
        </p:nvSpPr>
        <p:spPr bwMode="auto">
          <a:xfrm>
            <a:off x="6832525" y="4574107"/>
            <a:ext cx="1511300" cy="336550"/>
          </a:xfrm>
          <a:prstGeom prst="rect">
            <a:avLst/>
          </a:prstGeom>
          <a:noFill/>
          <a:ln w="9525">
            <a:noFill/>
            <a:miter lim="800000"/>
            <a:headEnd/>
            <a:tailEnd/>
          </a:ln>
          <a:effectLst/>
        </p:spPr>
        <p:txBody>
          <a:bodyPr>
            <a:spAutoFit/>
          </a:bodyPr>
          <a:lstStyle/>
          <a:p>
            <a:pPr>
              <a:spcBef>
                <a:spcPct val="50000"/>
              </a:spcBef>
            </a:pPr>
            <a:r>
              <a:rPr lang="en-US" altLang="zh-CN" sz="1600" b="1" dirty="0"/>
              <a:t>Filter</a:t>
            </a:r>
          </a:p>
        </p:txBody>
      </p:sp>
    </p:spTree>
    <p:extLst>
      <p:ext uri="{BB962C8B-B14F-4D97-AF65-F5344CB8AC3E}">
        <p14:creationId xmlns:p14="http://schemas.microsoft.com/office/powerpoint/2010/main" val="307423391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095673"/>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Gas-liquid Separation</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6" name="Rectangle 5"/>
          <p:cNvSpPr>
            <a:spLocks noChangeArrowheads="1"/>
          </p:cNvSpPr>
          <p:nvPr/>
        </p:nvSpPr>
        <p:spPr bwMode="auto">
          <a:xfrm>
            <a:off x="241858" y="1772816"/>
            <a:ext cx="6400800" cy="4751858"/>
          </a:xfrm>
          <a:prstGeom prst="rect">
            <a:avLst/>
          </a:prstGeom>
          <a:noFill/>
          <a:ln w="9525">
            <a:noFill/>
            <a:miter lim="800000"/>
            <a:headEnd/>
            <a:tailEnd/>
          </a:ln>
          <a:effectLst/>
        </p:spPr>
        <p:txBody>
          <a:bodyPr/>
          <a:lstStyle/>
          <a:p>
            <a:pPr marL="609600" indent="-609600">
              <a:spcBef>
                <a:spcPct val="20000"/>
              </a:spcBef>
            </a:pPr>
            <a:r>
              <a:rPr lang="en-US" altLang="zh-CN" sz="2000" dirty="0"/>
              <a:t>4.   Centrifugal separator</a:t>
            </a:r>
          </a:p>
          <a:p>
            <a:pPr marL="609600" indent="-609600">
              <a:spcBef>
                <a:spcPct val="20000"/>
              </a:spcBef>
            </a:pPr>
            <a:endParaRPr lang="en-US" altLang="zh-CN" sz="2000" dirty="0"/>
          </a:p>
          <a:p>
            <a:pPr marL="609600" indent="-609600">
              <a:spcBef>
                <a:spcPct val="20000"/>
              </a:spcBef>
            </a:pPr>
            <a:r>
              <a:rPr lang="en-US" altLang="zh-CN" sz="2000" b="1" dirty="0"/>
              <a:t>Advantages</a:t>
            </a:r>
            <a:r>
              <a:rPr lang="en-US" altLang="zh-CN" sz="2000" dirty="0"/>
              <a:t>: </a:t>
            </a:r>
          </a:p>
          <a:p>
            <a:pPr marL="609600" indent="-609600">
              <a:spcBef>
                <a:spcPct val="20000"/>
              </a:spcBef>
            </a:pPr>
            <a:r>
              <a:rPr lang="en-US" altLang="zh-CN" sz="2000" dirty="0"/>
              <a:t>*Short residence time</a:t>
            </a:r>
          </a:p>
          <a:p>
            <a:pPr marL="609600" indent="-609600">
              <a:spcBef>
                <a:spcPct val="20000"/>
              </a:spcBef>
            </a:pPr>
            <a:r>
              <a:rPr lang="en-US" altLang="zh-CN" sz="2000" dirty="0"/>
              <a:t>*Small in vessel size, easy to install</a:t>
            </a:r>
          </a:p>
          <a:p>
            <a:pPr marL="609600" indent="-609600">
              <a:spcBef>
                <a:spcPct val="20000"/>
              </a:spcBef>
            </a:pPr>
            <a:r>
              <a:rPr lang="en-US" altLang="zh-CN" sz="2000" dirty="0"/>
              <a:t>*High reliability in continuous operation</a:t>
            </a:r>
          </a:p>
          <a:p>
            <a:pPr marL="609600" indent="-609600">
              <a:spcBef>
                <a:spcPct val="20000"/>
              </a:spcBef>
            </a:pPr>
            <a:r>
              <a:rPr lang="en-US" altLang="zh-CN" sz="2000" dirty="0"/>
              <a:t> </a:t>
            </a:r>
          </a:p>
          <a:p>
            <a:pPr marL="609600" indent="-609600">
              <a:spcBef>
                <a:spcPct val="20000"/>
              </a:spcBef>
            </a:pPr>
            <a:r>
              <a:rPr lang="en-US" altLang="zh-CN" sz="2000" b="1" dirty="0"/>
              <a:t>Disadvantages:</a:t>
            </a:r>
          </a:p>
          <a:p>
            <a:pPr marL="609600" indent="-609600">
              <a:spcBef>
                <a:spcPct val="20000"/>
              </a:spcBef>
            </a:pPr>
            <a:r>
              <a:rPr lang="en-US" altLang="zh-CN" sz="2000" dirty="0"/>
              <a:t>*System requires extremely high </a:t>
            </a:r>
            <a:r>
              <a:rPr lang="en-US" altLang="zh-CN" sz="2000" dirty="0" err="1"/>
              <a:t>flowrate</a:t>
            </a:r>
            <a:r>
              <a:rPr lang="en-US" altLang="zh-CN" sz="2000" dirty="0"/>
              <a:t>, not</a:t>
            </a:r>
          </a:p>
          <a:p>
            <a:pPr marL="609600" indent="-609600">
              <a:spcBef>
                <a:spcPct val="20000"/>
              </a:spcBef>
            </a:pPr>
            <a:r>
              <a:rPr lang="en-US" altLang="zh-CN" sz="2000" dirty="0"/>
              <a:t>  suitable to separate a small amount of feed</a:t>
            </a:r>
          </a:p>
          <a:p>
            <a:pPr marL="609600" indent="-609600">
              <a:spcBef>
                <a:spcPct val="20000"/>
              </a:spcBef>
            </a:pPr>
            <a:r>
              <a:rPr lang="en-US" altLang="zh-CN" sz="2000" dirty="0"/>
              <a:t>*High energy consumption</a:t>
            </a:r>
          </a:p>
          <a:p>
            <a:pPr marL="609600" indent="-609600">
              <a:spcBef>
                <a:spcPct val="20000"/>
              </a:spcBef>
            </a:pPr>
            <a:endParaRPr lang="en-US" altLang="zh-CN" sz="2400" dirty="0"/>
          </a:p>
          <a:p>
            <a:pPr marL="609600" indent="-609600">
              <a:spcBef>
                <a:spcPct val="20000"/>
              </a:spcBef>
            </a:pPr>
            <a:r>
              <a:rPr lang="en-US" altLang="zh-CN" sz="2400" dirty="0"/>
              <a:t>                       </a:t>
            </a:r>
          </a:p>
        </p:txBody>
      </p:sp>
      <p:grpSp>
        <p:nvGrpSpPr>
          <p:cNvPr id="30" name="Group 29"/>
          <p:cNvGrpSpPr/>
          <p:nvPr/>
        </p:nvGrpSpPr>
        <p:grpSpPr>
          <a:xfrm>
            <a:off x="4834166" y="1594549"/>
            <a:ext cx="4679950" cy="3011487"/>
            <a:chOff x="5219700" y="1484313"/>
            <a:chExt cx="4679950" cy="3011487"/>
          </a:xfrm>
        </p:grpSpPr>
        <p:pic>
          <p:nvPicPr>
            <p:cNvPr id="31" name="Picture 6"/>
            <p:cNvPicPr>
              <a:picLocks noChangeAspect="1" noChangeArrowheads="1"/>
            </p:cNvPicPr>
            <p:nvPr/>
          </p:nvPicPr>
          <p:blipFill>
            <a:blip r:embed="rId3" cstate="print"/>
            <a:srcRect/>
            <a:stretch>
              <a:fillRect/>
            </a:stretch>
          </p:blipFill>
          <p:spPr bwMode="auto">
            <a:xfrm>
              <a:off x="5508625" y="1557338"/>
              <a:ext cx="3635375" cy="2632075"/>
            </a:xfrm>
            <a:prstGeom prst="rect">
              <a:avLst/>
            </a:prstGeom>
            <a:noFill/>
          </p:spPr>
        </p:pic>
        <p:sp>
          <p:nvSpPr>
            <p:cNvPr id="32" name="Text Box 7"/>
            <p:cNvSpPr txBox="1">
              <a:spLocks noChangeArrowheads="1"/>
            </p:cNvSpPr>
            <p:nvPr/>
          </p:nvSpPr>
          <p:spPr bwMode="auto">
            <a:xfrm>
              <a:off x="5219700" y="1989138"/>
              <a:ext cx="1511300" cy="274637"/>
            </a:xfrm>
            <a:prstGeom prst="rect">
              <a:avLst/>
            </a:prstGeom>
            <a:noFill/>
            <a:ln w="9525">
              <a:noFill/>
              <a:miter lim="800000"/>
              <a:headEnd/>
              <a:tailEnd/>
            </a:ln>
            <a:effectLst/>
          </p:spPr>
          <p:txBody>
            <a:bodyPr>
              <a:spAutoFit/>
            </a:bodyPr>
            <a:lstStyle/>
            <a:p>
              <a:pPr>
                <a:spcBef>
                  <a:spcPct val="50000"/>
                </a:spcBef>
              </a:pPr>
              <a:r>
                <a:rPr lang="en-US" altLang="zh-CN" sz="1200"/>
                <a:t>Entrance</a:t>
              </a:r>
            </a:p>
          </p:txBody>
        </p:sp>
        <p:sp>
          <p:nvSpPr>
            <p:cNvPr id="33" name="Text Box 8"/>
            <p:cNvSpPr txBox="1">
              <a:spLocks noChangeArrowheads="1"/>
            </p:cNvSpPr>
            <p:nvPr/>
          </p:nvSpPr>
          <p:spPr bwMode="auto">
            <a:xfrm>
              <a:off x="7092950" y="1484313"/>
              <a:ext cx="1511300" cy="274637"/>
            </a:xfrm>
            <a:prstGeom prst="rect">
              <a:avLst/>
            </a:prstGeom>
            <a:noFill/>
            <a:ln w="9525">
              <a:noFill/>
              <a:miter lim="800000"/>
              <a:headEnd/>
              <a:tailEnd/>
            </a:ln>
            <a:effectLst/>
          </p:spPr>
          <p:txBody>
            <a:bodyPr>
              <a:spAutoFit/>
            </a:bodyPr>
            <a:lstStyle/>
            <a:p>
              <a:pPr>
                <a:spcBef>
                  <a:spcPct val="50000"/>
                </a:spcBef>
              </a:pPr>
              <a:r>
                <a:rPr lang="en-US" altLang="zh-CN" sz="1200"/>
                <a:t>Gas Exit</a:t>
              </a:r>
            </a:p>
          </p:txBody>
        </p:sp>
        <p:sp>
          <p:nvSpPr>
            <p:cNvPr id="34" name="Text Box 9"/>
            <p:cNvSpPr txBox="1">
              <a:spLocks noChangeArrowheads="1"/>
            </p:cNvSpPr>
            <p:nvPr/>
          </p:nvSpPr>
          <p:spPr bwMode="auto">
            <a:xfrm>
              <a:off x="8388350" y="3357563"/>
              <a:ext cx="1511300" cy="549275"/>
            </a:xfrm>
            <a:prstGeom prst="rect">
              <a:avLst/>
            </a:prstGeom>
            <a:noFill/>
            <a:ln w="9525">
              <a:noFill/>
              <a:miter lim="800000"/>
              <a:headEnd/>
              <a:tailEnd/>
            </a:ln>
            <a:effectLst/>
          </p:spPr>
          <p:txBody>
            <a:bodyPr>
              <a:spAutoFit/>
            </a:bodyPr>
            <a:lstStyle/>
            <a:p>
              <a:pPr>
                <a:spcBef>
                  <a:spcPct val="50000"/>
                </a:spcBef>
              </a:pPr>
              <a:r>
                <a:rPr lang="en-US" altLang="zh-CN" sz="1200"/>
                <a:t>Liquid</a:t>
              </a:r>
            </a:p>
            <a:p>
              <a:pPr>
                <a:spcBef>
                  <a:spcPct val="50000"/>
                </a:spcBef>
              </a:pPr>
              <a:r>
                <a:rPr lang="en-US" altLang="zh-CN" sz="1200"/>
                <a:t>Exit</a:t>
              </a:r>
            </a:p>
          </p:txBody>
        </p:sp>
        <p:sp>
          <p:nvSpPr>
            <p:cNvPr id="35" name="Text Box 10"/>
            <p:cNvSpPr txBox="1">
              <a:spLocks noChangeArrowheads="1"/>
            </p:cNvSpPr>
            <p:nvPr/>
          </p:nvSpPr>
          <p:spPr bwMode="auto">
            <a:xfrm>
              <a:off x="6948488" y="3357563"/>
              <a:ext cx="1511300" cy="274637"/>
            </a:xfrm>
            <a:prstGeom prst="rect">
              <a:avLst/>
            </a:prstGeom>
            <a:noFill/>
            <a:ln w="9525">
              <a:noFill/>
              <a:miter lim="800000"/>
              <a:headEnd/>
              <a:tailEnd/>
            </a:ln>
            <a:effectLst/>
          </p:spPr>
          <p:txBody>
            <a:bodyPr>
              <a:spAutoFit/>
            </a:bodyPr>
            <a:lstStyle/>
            <a:p>
              <a:pPr>
                <a:spcBef>
                  <a:spcPct val="50000"/>
                </a:spcBef>
              </a:pPr>
              <a:r>
                <a:rPr lang="en-US" altLang="zh-CN" sz="1200" dirty="0"/>
                <a:t>Bubble Zone</a:t>
              </a:r>
            </a:p>
          </p:txBody>
        </p:sp>
        <p:sp>
          <p:nvSpPr>
            <p:cNvPr id="36" name="Text Box 12"/>
            <p:cNvSpPr txBox="1">
              <a:spLocks noChangeArrowheads="1"/>
            </p:cNvSpPr>
            <p:nvPr/>
          </p:nvSpPr>
          <p:spPr bwMode="auto">
            <a:xfrm>
              <a:off x="6948488" y="2852738"/>
              <a:ext cx="1511300" cy="274637"/>
            </a:xfrm>
            <a:prstGeom prst="rect">
              <a:avLst/>
            </a:prstGeom>
            <a:noFill/>
            <a:ln w="9525">
              <a:noFill/>
              <a:miter lim="800000"/>
              <a:headEnd/>
              <a:tailEnd/>
            </a:ln>
            <a:effectLst/>
          </p:spPr>
          <p:txBody>
            <a:bodyPr>
              <a:spAutoFit/>
            </a:bodyPr>
            <a:lstStyle/>
            <a:p>
              <a:pPr>
                <a:spcBef>
                  <a:spcPct val="50000"/>
                </a:spcBef>
              </a:pPr>
              <a:r>
                <a:rPr lang="en-US" altLang="zh-CN" sz="1200"/>
                <a:t>Swirl Zone</a:t>
              </a:r>
            </a:p>
          </p:txBody>
        </p:sp>
        <p:sp>
          <p:nvSpPr>
            <p:cNvPr id="37" name="Text Box 13"/>
            <p:cNvSpPr txBox="1">
              <a:spLocks noChangeArrowheads="1"/>
            </p:cNvSpPr>
            <p:nvPr/>
          </p:nvSpPr>
          <p:spPr bwMode="auto">
            <a:xfrm>
              <a:off x="6948488" y="2636838"/>
              <a:ext cx="1511300" cy="274637"/>
            </a:xfrm>
            <a:prstGeom prst="rect">
              <a:avLst/>
            </a:prstGeom>
            <a:noFill/>
            <a:ln w="9525">
              <a:noFill/>
              <a:miter lim="800000"/>
              <a:headEnd/>
              <a:tailEnd/>
            </a:ln>
            <a:effectLst/>
          </p:spPr>
          <p:txBody>
            <a:bodyPr>
              <a:spAutoFit/>
            </a:bodyPr>
            <a:lstStyle/>
            <a:p>
              <a:pPr>
                <a:spcBef>
                  <a:spcPct val="50000"/>
                </a:spcBef>
              </a:pPr>
              <a:r>
                <a:rPr lang="en-US" altLang="zh-CN" sz="1200"/>
                <a:t>g/l Splitting Zone</a:t>
              </a:r>
            </a:p>
          </p:txBody>
        </p:sp>
        <p:sp>
          <p:nvSpPr>
            <p:cNvPr id="38" name="Text Box 14"/>
            <p:cNvSpPr txBox="1">
              <a:spLocks noChangeArrowheads="1"/>
            </p:cNvSpPr>
            <p:nvPr/>
          </p:nvSpPr>
          <p:spPr bwMode="auto">
            <a:xfrm>
              <a:off x="6804025" y="4221163"/>
              <a:ext cx="1511300" cy="274637"/>
            </a:xfrm>
            <a:prstGeom prst="rect">
              <a:avLst/>
            </a:prstGeom>
            <a:noFill/>
            <a:ln w="9525">
              <a:noFill/>
              <a:miter lim="800000"/>
              <a:headEnd/>
              <a:tailEnd/>
            </a:ln>
            <a:effectLst/>
          </p:spPr>
          <p:txBody>
            <a:bodyPr>
              <a:spAutoFit/>
            </a:bodyPr>
            <a:lstStyle/>
            <a:p>
              <a:pPr>
                <a:spcBef>
                  <a:spcPct val="50000"/>
                </a:spcBef>
              </a:pPr>
              <a:r>
                <a:rPr lang="en-US" altLang="zh-CN" sz="1200" b="1"/>
                <a:t>GLCC Separator</a:t>
              </a:r>
            </a:p>
          </p:txBody>
        </p:sp>
      </p:grpSp>
    </p:spTree>
    <p:extLst>
      <p:ext uri="{BB962C8B-B14F-4D97-AF65-F5344CB8AC3E}">
        <p14:creationId xmlns:p14="http://schemas.microsoft.com/office/powerpoint/2010/main" val="269646127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095673"/>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Condensing Heat Exchanger (CHX)</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39"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GB" sz="2400" dirty="0" smtClean="0"/>
              <a:t>H</a:t>
            </a:r>
            <a:r>
              <a:rPr lang="en-GB" sz="2400" baseline="-25000" dirty="0" smtClean="0"/>
              <a:t>2</a:t>
            </a:r>
            <a:r>
              <a:rPr lang="en-GB" sz="2400" dirty="0" smtClean="0"/>
              <a:t>/H</a:t>
            </a:r>
            <a:r>
              <a:rPr lang="en-GB" sz="2400" baseline="-25000" dirty="0" smtClean="0"/>
              <a:t>2</a:t>
            </a:r>
            <a:r>
              <a:rPr lang="en-GB" sz="2400" dirty="0" smtClean="0"/>
              <a:t>O and O</a:t>
            </a:r>
            <a:r>
              <a:rPr lang="en-GB" sz="2400" baseline="-25000" dirty="0" smtClean="0"/>
              <a:t>2</a:t>
            </a:r>
            <a:r>
              <a:rPr lang="en-GB" sz="2400" dirty="0" smtClean="0"/>
              <a:t>/H</a:t>
            </a:r>
            <a:r>
              <a:rPr lang="en-GB" sz="2400" baseline="-25000" dirty="0" smtClean="0"/>
              <a:t>2</a:t>
            </a:r>
            <a:r>
              <a:rPr lang="en-GB" sz="2400" dirty="0" smtClean="0"/>
              <a:t>O enter heat exchanger</a:t>
            </a:r>
          </a:p>
          <a:p>
            <a:pPr marL="0" indent="0">
              <a:lnSpc>
                <a:spcPct val="150000"/>
              </a:lnSpc>
              <a:buFont typeface="Arial" pitchFamily="34" charset="0"/>
              <a:buNone/>
            </a:pPr>
            <a:r>
              <a:rPr lang="en-GB" sz="2400" dirty="0" smtClean="0"/>
              <a:t>	-may be aided by fans</a:t>
            </a:r>
          </a:p>
          <a:p>
            <a:pPr>
              <a:lnSpc>
                <a:spcPct val="150000"/>
              </a:lnSpc>
            </a:pPr>
            <a:r>
              <a:rPr lang="en-GB" sz="2400" dirty="0" smtClean="0"/>
              <a:t>Cooling water used to condense water vapour.</a:t>
            </a:r>
          </a:p>
          <a:p>
            <a:pPr>
              <a:lnSpc>
                <a:spcPct val="150000"/>
              </a:lnSpc>
            </a:pPr>
            <a:r>
              <a:rPr lang="en-GB" sz="2400" dirty="0" smtClean="0"/>
              <a:t>Water condenses on hydrophilic fins.</a:t>
            </a:r>
          </a:p>
          <a:p>
            <a:pPr>
              <a:lnSpc>
                <a:spcPct val="150000"/>
              </a:lnSpc>
            </a:pPr>
            <a:r>
              <a:rPr lang="en-GB" sz="2400" dirty="0" smtClean="0"/>
              <a:t>Sucked between capillary plates.</a:t>
            </a:r>
          </a:p>
          <a:p>
            <a:pPr>
              <a:lnSpc>
                <a:spcPct val="150000"/>
              </a:lnSpc>
            </a:pPr>
            <a:r>
              <a:rPr lang="en-GB" sz="2400" dirty="0" smtClean="0"/>
              <a:t>Possible Centrifugal separation.</a:t>
            </a:r>
          </a:p>
          <a:p>
            <a:endParaRPr lang="en-GB" dirty="0"/>
          </a:p>
        </p:txBody>
      </p:sp>
    </p:spTree>
    <p:extLst>
      <p:ext uri="{BB962C8B-B14F-4D97-AF65-F5344CB8AC3E}">
        <p14:creationId xmlns:p14="http://schemas.microsoft.com/office/powerpoint/2010/main" val="401304170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095673"/>
            <a:ext cx="7984660" cy="461665"/>
          </a:xfrm>
          <a:prstGeom prst="rect">
            <a:avLst/>
          </a:prstGeom>
          <a:noFill/>
        </p:spPr>
        <p:txBody>
          <a:bodyPr wrap="square" rtlCol="0">
            <a:spAutoFit/>
          </a:bodyPr>
          <a:lstStyle/>
          <a:p>
            <a:r>
              <a:rPr lang="en-GB" sz="2400" b="1" dirty="0" smtClean="0">
                <a:latin typeface="Arial" pitchFamily="34" charset="0"/>
                <a:cs typeface="Arial" pitchFamily="34" charset="0"/>
              </a:rPr>
              <a:t>CHX Advantages/ Disadvantages</a:t>
            </a:r>
            <a:endParaRPr lang="en-GB" sz="2400" b="1" dirty="0">
              <a:latin typeface="Arial" pitchFamily="34" charset="0"/>
              <a:cs typeface="Arial" pitchFamily="34" charset="0"/>
            </a:endParaRPr>
          </a:p>
        </p:txBody>
      </p:sp>
      <p:sp>
        <p:nvSpPr>
          <p:cNvPr id="22" name="Rectangle 2"/>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4" name="Rectangle 4"/>
          <p:cNvSpPr>
            <a:spLocks noChangeArrowheads="1"/>
          </p:cNvSpPr>
          <p:nvPr/>
        </p:nvSpPr>
        <p:spPr bwMode="auto">
          <a:xfrm>
            <a:off x="-35496" y="327172"/>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21" name="Content Placeholder 2"/>
          <p:cNvSpPr txBox="1">
            <a:spLocks/>
          </p:cNvSpPr>
          <p:nvPr/>
        </p:nvSpPr>
        <p:spPr>
          <a:xfrm>
            <a:off x="457200" y="2060848"/>
            <a:ext cx="8229600" cy="406531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smtClean="0"/>
              <a:t>Already used in Space.</a:t>
            </a:r>
          </a:p>
          <a:p>
            <a:r>
              <a:rPr lang="en-GB" sz="2400" dirty="0" smtClean="0"/>
              <a:t>Easily designed.</a:t>
            </a:r>
          </a:p>
          <a:p>
            <a:r>
              <a:rPr lang="en-GB" sz="2400" dirty="0" smtClean="0"/>
              <a:t>Lifespan of 10 years.</a:t>
            </a:r>
          </a:p>
          <a:p>
            <a:r>
              <a:rPr lang="en-GB" sz="2400" dirty="0" smtClean="0"/>
              <a:t>LCOS downstream of CHX.</a:t>
            </a:r>
          </a:p>
          <a:p>
            <a:r>
              <a:rPr lang="en-GB" sz="2400" dirty="0" smtClean="0"/>
              <a:t>Problems due to microgravity.</a:t>
            </a:r>
          </a:p>
          <a:p>
            <a:r>
              <a:rPr lang="en-GB" sz="2400" dirty="0" smtClean="0"/>
              <a:t>Possibility of microbial growth.</a:t>
            </a:r>
          </a:p>
          <a:p>
            <a:endParaRPr lang="en-GB" sz="2400" dirty="0" smtClean="0"/>
          </a:p>
          <a:p>
            <a:endParaRPr lang="en-GB" sz="2400" dirty="0" smtClean="0"/>
          </a:p>
        </p:txBody>
      </p:sp>
    </p:spTree>
    <p:extLst>
      <p:ext uri="{BB962C8B-B14F-4D97-AF65-F5344CB8AC3E}">
        <p14:creationId xmlns:p14="http://schemas.microsoft.com/office/powerpoint/2010/main" val="33145000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Criteria &amp; Constraints- Water treatment</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1272540234"/>
              </p:ext>
            </p:extLst>
          </p:nvPr>
        </p:nvGraphicFramePr>
        <p:xfrm>
          <a:off x="683568" y="1628800"/>
          <a:ext cx="7560840" cy="5033928"/>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smtClean="0"/>
                        <a:t>VPCAR</a:t>
                      </a:r>
                      <a:endParaRPr lang="en-GB" dirty="0"/>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dirty="0"/>
                    </a:p>
                  </a:txBody>
                  <a:tcPr/>
                </a:tc>
              </a:tr>
              <a:tr h="499216">
                <a:tc>
                  <a:txBody>
                    <a:bodyPr/>
                    <a:lstStyle/>
                    <a:p>
                      <a:r>
                        <a:rPr lang="en-GB" dirty="0" smtClean="0"/>
                        <a:t>DOC</a:t>
                      </a:r>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tr>
              <a:tr h="489432">
                <a:tc>
                  <a:txBody>
                    <a:bodyPr/>
                    <a:lstStyle/>
                    <a:p>
                      <a:r>
                        <a:rPr lang="en-GB" dirty="0" smtClean="0"/>
                        <a:t>Electrocoagulation</a:t>
                      </a:r>
                      <a:endParaRPr lang="en-GB" dirty="0"/>
                    </a:p>
                  </a:txBody>
                  <a:tcPr/>
                </a:tc>
                <a:tc>
                  <a:txBody>
                    <a:bodyPr/>
                    <a:lstStyle/>
                    <a:p>
                      <a:endParaRPr lang="en-GB" dirty="0"/>
                    </a:p>
                  </a:txBody>
                  <a:tcPr/>
                </a:tc>
                <a:tc>
                  <a:txBody>
                    <a:bodyPr/>
                    <a:lstStyle/>
                    <a:p>
                      <a:r>
                        <a:rPr lang="en-GB" dirty="0" smtClean="0"/>
                        <a:t>      </a:t>
                      </a:r>
                      <a:endParaRPr lang="en-GB" b="1" dirty="0">
                        <a:solidFill>
                          <a:schemeClr val="accent4">
                            <a:lumMod val="50000"/>
                          </a:schemeClr>
                        </a:solidFill>
                      </a:endParaRPr>
                    </a:p>
                  </a:txBody>
                  <a:tcPr/>
                </a:tc>
                <a:tc>
                  <a:txBody>
                    <a:bodyPr/>
                    <a:lstStyle/>
                    <a:p>
                      <a:endParaRPr lang="en-GB"/>
                    </a:p>
                  </a:txBody>
                  <a:tcPr/>
                </a:tc>
                <a:tc>
                  <a:txBody>
                    <a:bodyPr/>
                    <a:lstStyle/>
                    <a:p>
                      <a:r>
                        <a:rPr lang="en-GB" sz="1800" b="1" dirty="0" smtClean="0">
                          <a:solidFill>
                            <a:schemeClr val="accent4">
                              <a:lumMod val="50000"/>
                            </a:schemeClr>
                          </a:solidFill>
                        </a:rPr>
                        <a:t>         ?</a:t>
                      </a:r>
                      <a:endParaRPr lang="en-GB" dirty="0"/>
                    </a:p>
                  </a:txBody>
                  <a:tcPr/>
                </a:tc>
              </a:tr>
              <a:tr h="479648">
                <a:tc>
                  <a:txBody>
                    <a:bodyPr/>
                    <a:lstStyle/>
                    <a:p>
                      <a:r>
                        <a:rPr lang="en-GB" dirty="0" smtClean="0"/>
                        <a:t>Microorganism</a:t>
                      </a:r>
                      <a:r>
                        <a:rPr lang="en-GB" baseline="0" dirty="0" smtClean="0"/>
                        <a:t> based</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sz="2400"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 -</a:t>
                      </a:r>
                      <a:endParaRPr lang="en-GB" sz="2400" dirty="0"/>
                    </a:p>
                  </a:txBody>
                  <a:tcPr/>
                </a:tc>
              </a:tr>
              <a:tr h="469864">
                <a:tc>
                  <a:txBody>
                    <a:bodyPr/>
                    <a:lstStyle/>
                    <a:p>
                      <a:r>
                        <a:rPr lang="en-GB" dirty="0" smtClean="0"/>
                        <a:t>ISS</a:t>
                      </a:r>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a:p>
                  </a:txBody>
                  <a:tcPr/>
                </a:tc>
              </a:tr>
              <a:tr h="460080">
                <a:tc>
                  <a:txBody>
                    <a:bodyPr/>
                    <a:lstStyle/>
                    <a:p>
                      <a:r>
                        <a:rPr lang="en-GB" dirty="0" smtClean="0"/>
                        <a:t>Membrane</a:t>
                      </a:r>
                      <a:endParaRPr lang="en-GB" dirty="0"/>
                    </a:p>
                  </a:txBody>
                  <a:tcPr/>
                </a:tc>
                <a:tc>
                  <a:txBody>
                    <a:bodyPr/>
                    <a:lstStyle/>
                    <a:p>
                      <a:endParaRPr lang="en-GB" dirty="0"/>
                    </a:p>
                  </a:txBody>
                  <a:tcPr/>
                </a:tc>
                <a:tc>
                  <a:txBody>
                    <a:bodyPr/>
                    <a:lstStyle/>
                    <a:p>
                      <a:r>
                        <a:rPr lang="en-GB" dirty="0" smtClean="0"/>
                        <a:t>     </a:t>
                      </a:r>
                      <a:endParaRPr lang="en-GB" b="1" dirty="0">
                        <a:solidFill>
                          <a:schemeClr val="accent6"/>
                        </a:solidFill>
                      </a:endParaRPr>
                    </a:p>
                  </a:txBody>
                  <a:tcPr/>
                </a:tc>
                <a:tc>
                  <a:txBody>
                    <a:bodyPr/>
                    <a:lstStyle/>
                    <a:p>
                      <a:endParaRPr lang="en-GB"/>
                    </a:p>
                  </a:txBody>
                  <a:tcPr/>
                </a:tc>
                <a:tc>
                  <a:txBody>
                    <a:bodyPr/>
                    <a:lstStyle/>
                    <a:p>
                      <a:endParaRPr lang="en-GB" dirty="0"/>
                    </a:p>
                  </a:txBody>
                  <a:tcPr/>
                </a:tc>
              </a:tr>
              <a:tr h="522304">
                <a:tc>
                  <a:txBody>
                    <a:bodyPr/>
                    <a:lstStyle/>
                    <a:p>
                      <a:r>
                        <a:rPr lang="en-GB" dirty="0" smtClean="0"/>
                        <a:t>Advanced oxidation</a:t>
                      </a:r>
                      <a:endParaRPr lang="en-GB" dirty="0"/>
                    </a:p>
                  </a:txBody>
                  <a:tcPr/>
                </a:tc>
                <a:tc>
                  <a:txBody>
                    <a:bodyPr/>
                    <a:lstStyle/>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 -</a:t>
                      </a:r>
                      <a:endParaRPr lang="en-GB"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2400" dirty="0" smtClean="0"/>
                    </a:p>
                  </a:txBody>
                  <a:tcPr/>
                </a:tc>
              </a:tr>
              <a:tr h="432048">
                <a:tc>
                  <a:txBody>
                    <a:bodyPr/>
                    <a:lstStyle/>
                    <a:p>
                      <a:r>
                        <a:rPr lang="en-GB" dirty="0" err="1" smtClean="0"/>
                        <a:t>Ecocyclet</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sz="2400"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sz="2400"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r h="504056">
                <a:tc>
                  <a:txBody>
                    <a:bodyPr/>
                    <a:lstStyle/>
                    <a:p>
                      <a:r>
                        <a:rPr lang="en-GB" dirty="0" smtClean="0"/>
                        <a:t>UV treatment</a:t>
                      </a:r>
                      <a:endParaRPr lang="en-GB" dirty="0"/>
                    </a:p>
                  </a:txBody>
                  <a:tcPr/>
                </a:tc>
                <a:tc>
                  <a:txBody>
                    <a:bodyPr/>
                    <a:lstStyle/>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2400" dirty="0" smtClean="0"/>
                    </a:p>
                  </a:txBody>
                  <a:tcPr/>
                </a:tc>
              </a:tr>
            </a:tbl>
          </a:graphicData>
        </a:graphic>
      </p:graphicFrame>
      <p:pic>
        <p:nvPicPr>
          <p:cNvPr id="103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8124" y="235070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6372" y="281806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114" y="235070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7784" y="431815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620" y="475951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7125" y="2855704"/>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7038" y="435644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1137" y="3861047"/>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5441" y="238899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5077" y="296188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1137" y="341905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401" y="434012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2112" y="4771384"/>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92112" y="5276093"/>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2906" y="575042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1760" y="6238769"/>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1980" y="337839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1979" y="238899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5707" y="479412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1978" y="481407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7124" y="338093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0478" y="286757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9189" y="4340120"/>
            <a:ext cx="386741" cy="284288"/>
          </a:xfrm>
          <a:prstGeom prst="rect">
            <a:avLst/>
          </a:prstGeom>
          <a:noFill/>
          <a:extLst>
            <a:ext uri="{909E8E84-426E-40DD-AFC4-6F175D3DCCD1}">
              <a14:hiddenFill xmlns:a14="http://schemas.microsoft.com/office/drawing/2010/main">
                <a:solidFill>
                  <a:srgbClr val="FFFFFF"/>
                </a:solidFill>
              </a14:hiddenFill>
            </a:ext>
          </a:extLst>
        </p:spPr>
      </p:pic>
      <p:sp>
        <p:nvSpPr>
          <p:cNvPr id="69" name="Flowchart: Manual Operation 68"/>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TextBox 69"/>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38" name="Flowchart: Manual Operation 37"/>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xtBox 38"/>
          <p:cNvSpPr txBox="1"/>
          <p:nvPr/>
        </p:nvSpPr>
        <p:spPr>
          <a:xfrm>
            <a:off x="3296854" y="116632"/>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2.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40" name="Flowchart: Manual Operation 39"/>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p:cNvSpPr txBox="1"/>
          <p:nvPr/>
        </p:nvSpPr>
        <p:spPr>
          <a:xfrm>
            <a:off x="4860032" y="116633"/>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3. Criteria &amp;</a:t>
            </a:r>
          </a:p>
          <a:p>
            <a:r>
              <a:rPr lang="en-GB" sz="1200" dirty="0" smtClean="0">
                <a:latin typeface="Arial" pitchFamily="34" charset="0"/>
                <a:cs typeface="Arial" pitchFamily="34" charset="0"/>
              </a:rPr>
              <a:t>Constraints</a:t>
            </a:r>
            <a:endParaRPr lang="en-GB" sz="1200" dirty="0">
              <a:latin typeface="Arial" pitchFamily="34" charset="0"/>
              <a:cs typeface="Arial" pitchFamily="34" charset="0"/>
            </a:endParaRPr>
          </a:p>
        </p:txBody>
      </p:sp>
    </p:spTree>
    <p:extLst>
      <p:ext uri="{BB962C8B-B14F-4D97-AF65-F5344CB8AC3E}">
        <p14:creationId xmlns:p14="http://schemas.microsoft.com/office/powerpoint/2010/main" val="37363987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Criteria &amp; Constraints- Water treatments</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1" name="Table 10"/>
          <p:cNvGraphicFramePr>
            <a:graphicFrameLocks noGrp="1"/>
          </p:cNvGraphicFramePr>
          <p:nvPr>
            <p:extLst>
              <p:ext uri="{D42A27DB-BD31-4B8C-83A1-F6EECF244321}">
                <p14:modId xmlns:p14="http://schemas.microsoft.com/office/powerpoint/2010/main" val="3423915032"/>
              </p:ext>
            </p:extLst>
          </p:nvPr>
        </p:nvGraphicFramePr>
        <p:xfrm>
          <a:off x="683568" y="1628800"/>
          <a:ext cx="7560840" cy="5033928"/>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smtClean="0"/>
                        <a:t>VPCAR</a:t>
                      </a:r>
                      <a:endParaRPr lang="en-GB" dirty="0"/>
                    </a:p>
                  </a:txBody>
                  <a:tcPr>
                    <a:solidFill>
                      <a:schemeClr val="tx2">
                        <a:lumMod val="20000"/>
                        <a:lumOff val="80000"/>
                      </a:schemeClr>
                    </a:solidFill>
                  </a:tcPr>
                </a:tc>
                <a:tc>
                  <a:txBody>
                    <a:bodyPr/>
                    <a:lstStyle/>
                    <a:p>
                      <a:endParaRPr lang="en-GB" dirty="0"/>
                    </a:p>
                  </a:txBody>
                  <a:tcPr>
                    <a:solidFill>
                      <a:schemeClr val="tx2">
                        <a:lumMod val="20000"/>
                        <a:lumOff val="80000"/>
                      </a:schemeClr>
                    </a:solidFill>
                  </a:tcPr>
                </a:tc>
                <a:tc>
                  <a:txBody>
                    <a:bodyPr/>
                    <a:lstStyle/>
                    <a:p>
                      <a:endParaRPr lang="en-GB" dirty="0"/>
                    </a:p>
                  </a:txBody>
                  <a:tcPr>
                    <a:solidFill>
                      <a:schemeClr val="tx2">
                        <a:lumMod val="20000"/>
                        <a:lumOff val="80000"/>
                      </a:schemeClr>
                    </a:solidFill>
                  </a:tcPr>
                </a:tc>
                <a:tc>
                  <a:txBody>
                    <a:bodyPr/>
                    <a:lstStyle/>
                    <a:p>
                      <a:endParaRPr lang="en-GB" dirty="0"/>
                    </a:p>
                  </a:txBody>
                  <a:tcPr>
                    <a:solidFill>
                      <a:schemeClr val="tx2">
                        <a:lumMod val="20000"/>
                        <a:lumOff val="80000"/>
                      </a:schemeClr>
                    </a:solidFill>
                  </a:tcPr>
                </a:tc>
                <a:tc>
                  <a:txBody>
                    <a:bodyPr/>
                    <a:lstStyle/>
                    <a:p>
                      <a:endParaRPr lang="en-GB" dirty="0"/>
                    </a:p>
                  </a:txBody>
                  <a:tcPr>
                    <a:solidFill>
                      <a:schemeClr val="tx2">
                        <a:lumMod val="20000"/>
                        <a:lumOff val="80000"/>
                      </a:schemeClr>
                    </a:solidFill>
                  </a:tcPr>
                </a:tc>
              </a:tr>
              <a:tr h="499216">
                <a:tc>
                  <a:txBody>
                    <a:bodyPr/>
                    <a:lstStyle/>
                    <a:p>
                      <a:r>
                        <a:rPr lang="en-GB" dirty="0" smtClean="0"/>
                        <a:t>DOC</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r>
              <a:tr h="489432">
                <a:tc>
                  <a:txBody>
                    <a:bodyPr/>
                    <a:lstStyle/>
                    <a:p>
                      <a:r>
                        <a:rPr lang="en-GB" dirty="0" smtClean="0"/>
                        <a:t>Electrocoagulation</a:t>
                      </a:r>
                      <a:endParaRPr lang="en-GB" dirty="0"/>
                    </a:p>
                  </a:txBody>
                  <a:tcPr>
                    <a:solidFill>
                      <a:srgbClr val="FFFF00"/>
                    </a:solidFill>
                  </a:tcPr>
                </a:tc>
                <a:tc>
                  <a:txBody>
                    <a:bodyPr/>
                    <a:lstStyle/>
                    <a:p>
                      <a:endParaRPr lang="en-GB" dirty="0"/>
                    </a:p>
                  </a:txBody>
                  <a:tcPr>
                    <a:solidFill>
                      <a:srgbClr val="FFFF00"/>
                    </a:solidFill>
                  </a:tcPr>
                </a:tc>
                <a:tc>
                  <a:txBody>
                    <a:bodyPr/>
                    <a:lstStyle/>
                    <a:p>
                      <a:r>
                        <a:rPr lang="en-GB" dirty="0" smtClean="0"/>
                        <a:t>      </a:t>
                      </a:r>
                      <a:endParaRPr lang="en-GB" b="1" dirty="0">
                        <a:solidFill>
                          <a:schemeClr val="accent4">
                            <a:lumMod val="50000"/>
                          </a:schemeClr>
                        </a:solidFill>
                      </a:endParaRPr>
                    </a:p>
                  </a:txBody>
                  <a:tcPr>
                    <a:solidFill>
                      <a:srgbClr val="FFFF00"/>
                    </a:solidFill>
                  </a:tcPr>
                </a:tc>
                <a:tc>
                  <a:txBody>
                    <a:bodyPr/>
                    <a:lstStyle/>
                    <a:p>
                      <a:endParaRPr lang="en-GB" dirty="0"/>
                    </a:p>
                  </a:txBody>
                  <a:tcPr>
                    <a:solidFill>
                      <a:srgbClr val="FFFF00"/>
                    </a:solidFill>
                  </a:tcPr>
                </a:tc>
                <a:tc>
                  <a:txBody>
                    <a:bodyPr/>
                    <a:lstStyle/>
                    <a:p>
                      <a:r>
                        <a:rPr lang="en-GB" sz="1800" b="1" dirty="0" smtClean="0">
                          <a:solidFill>
                            <a:schemeClr val="accent4">
                              <a:lumMod val="50000"/>
                            </a:schemeClr>
                          </a:solidFill>
                        </a:rPr>
                        <a:t>         ?</a:t>
                      </a:r>
                      <a:endParaRPr lang="en-GB" dirty="0"/>
                    </a:p>
                  </a:txBody>
                  <a:tcPr>
                    <a:solidFill>
                      <a:srgbClr val="FFFF00"/>
                    </a:solidFill>
                  </a:tcPr>
                </a:tc>
              </a:tr>
              <a:tr h="479648">
                <a:tc>
                  <a:txBody>
                    <a:bodyPr/>
                    <a:lstStyle/>
                    <a:p>
                      <a:r>
                        <a:rPr lang="en-GB" dirty="0" smtClean="0"/>
                        <a:t>Microorganism</a:t>
                      </a:r>
                      <a:r>
                        <a:rPr lang="en-GB" baseline="0" dirty="0" smtClean="0"/>
                        <a:t> based</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sz="2400"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 -</a:t>
                      </a:r>
                      <a:endParaRPr lang="en-GB" sz="2400" dirty="0"/>
                    </a:p>
                  </a:txBody>
                  <a:tcPr/>
                </a:tc>
              </a:tr>
              <a:tr h="469864">
                <a:tc>
                  <a:txBody>
                    <a:bodyPr/>
                    <a:lstStyle/>
                    <a:p>
                      <a:r>
                        <a:rPr lang="en-GB" dirty="0" smtClean="0"/>
                        <a:t>ISS</a:t>
                      </a:r>
                      <a:endParaRPr lang="en-GB" dirty="0"/>
                    </a:p>
                  </a:txBody>
                  <a:tcPr>
                    <a:solidFill>
                      <a:srgbClr val="FFFF00"/>
                    </a:solidFill>
                  </a:tcPr>
                </a:tc>
                <a:tc>
                  <a:txBody>
                    <a:bodyPr/>
                    <a:lstStyle/>
                    <a:p>
                      <a:endParaRPr lang="en-GB"/>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a:p>
                  </a:txBody>
                  <a:tcPr>
                    <a:solidFill>
                      <a:srgbClr val="FFFF00"/>
                    </a:solidFill>
                  </a:tcPr>
                </a:tc>
              </a:tr>
              <a:tr h="460080">
                <a:tc>
                  <a:txBody>
                    <a:bodyPr/>
                    <a:lstStyle/>
                    <a:p>
                      <a:r>
                        <a:rPr lang="en-GB" dirty="0" smtClean="0"/>
                        <a:t>Membrane</a:t>
                      </a:r>
                      <a:endParaRPr lang="en-GB" dirty="0"/>
                    </a:p>
                  </a:txBody>
                  <a:tcPr>
                    <a:solidFill>
                      <a:srgbClr val="FFFF00"/>
                    </a:solidFill>
                  </a:tcPr>
                </a:tc>
                <a:tc>
                  <a:txBody>
                    <a:bodyPr/>
                    <a:lstStyle/>
                    <a:p>
                      <a:endParaRPr lang="en-GB" dirty="0"/>
                    </a:p>
                  </a:txBody>
                  <a:tcPr>
                    <a:solidFill>
                      <a:srgbClr val="FFFF00"/>
                    </a:solidFill>
                  </a:tcPr>
                </a:tc>
                <a:tc>
                  <a:txBody>
                    <a:bodyPr/>
                    <a:lstStyle/>
                    <a:p>
                      <a:r>
                        <a:rPr lang="en-GB" dirty="0" smtClean="0"/>
                        <a:t>     </a:t>
                      </a:r>
                      <a:endParaRPr lang="en-GB" b="1" dirty="0">
                        <a:solidFill>
                          <a:schemeClr val="accent6"/>
                        </a:solidFill>
                      </a:endParaRPr>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r>
              <a:tr h="522304">
                <a:tc>
                  <a:txBody>
                    <a:bodyPr/>
                    <a:lstStyle/>
                    <a:p>
                      <a:r>
                        <a:rPr lang="en-GB" dirty="0" smtClean="0"/>
                        <a:t>Advanced oxidation</a:t>
                      </a:r>
                      <a:endParaRPr lang="en-GB" dirty="0"/>
                    </a:p>
                  </a:txBody>
                  <a:tcPr/>
                </a:tc>
                <a:tc>
                  <a:txBody>
                    <a:bodyPr/>
                    <a:lstStyle/>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 -</a:t>
                      </a:r>
                      <a:endParaRPr lang="en-GB"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2400" dirty="0" smtClean="0"/>
                    </a:p>
                  </a:txBody>
                  <a:tcPr/>
                </a:tc>
              </a:tr>
              <a:tr h="432048">
                <a:tc>
                  <a:txBody>
                    <a:bodyPr/>
                    <a:lstStyle/>
                    <a:p>
                      <a:r>
                        <a:rPr lang="en-GB" dirty="0" err="1" smtClean="0"/>
                        <a:t>Ecocyclet</a:t>
                      </a:r>
                      <a:endParaRPr lang="en-GB" dirty="0"/>
                    </a:p>
                  </a:txBody>
                  <a:tcPr/>
                </a:tc>
                <a:tc>
                  <a:txBody>
                    <a:bodyPr/>
                    <a:lstStyle/>
                    <a:p>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sz="2400"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sz="2400" dirty="0"/>
                    </a:p>
                  </a:txBody>
                  <a:tcPr/>
                </a:tc>
                <a:tc>
                  <a:txBody>
                    <a:bodyPr/>
                    <a:lstStyle/>
                    <a:p>
                      <a:r>
                        <a:rPr lang="en-GB" sz="1800" b="1" dirty="0" smtClean="0">
                          <a:solidFill>
                            <a:schemeClr val="accent6"/>
                          </a:solidFill>
                        </a:rPr>
                        <a:t>        </a:t>
                      </a:r>
                      <a:r>
                        <a:rPr lang="en-GB" sz="2400" b="1" dirty="0" smtClean="0">
                          <a:solidFill>
                            <a:schemeClr val="accent6"/>
                          </a:solidFill>
                        </a:rPr>
                        <a:t>-</a:t>
                      </a:r>
                      <a:endParaRPr lang="en-GB" dirty="0"/>
                    </a:p>
                  </a:txBody>
                  <a:tcPr/>
                </a:tc>
              </a:tr>
              <a:tr h="504056">
                <a:tc>
                  <a:txBody>
                    <a:bodyPr/>
                    <a:lstStyle/>
                    <a:p>
                      <a:r>
                        <a:rPr lang="en-GB" dirty="0" smtClean="0"/>
                        <a:t>UV treatment</a:t>
                      </a:r>
                      <a:endParaRPr lang="en-GB" dirty="0"/>
                    </a:p>
                  </a:txBody>
                  <a:tcPr/>
                </a:tc>
                <a:tc>
                  <a:txBody>
                    <a:bodyPr/>
                    <a:lstStyle/>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2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accent6"/>
                          </a:solidFill>
                        </a:rPr>
                        <a:t>        </a:t>
                      </a:r>
                      <a:r>
                        <a:rPr lang="en-GB" sz="2400" b="1" dirty="0" smtClean="0">
                          <a:solidFill>
                            <a:schemeClr val="accent6"/>
                          </a:solidFill>
                        </a:rPr>
                        <a:t>-</a:t>
                      </a:r>
                      <a:endParaRPr lang="en-GB" sz="2400" dirty="0" smtClean="0"/>
                    </a:p>
                  </a:txBody>
                  <a:tcPr/>
                </a:tc>
              </a:tr>
            </a:tbl>
          </a:graphicData>
        </a:graphic>
      </p:graphicFrame>
      <p:pic>
        <p:nvPicPr>
          <p:cNvPr id="103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8124" y="235070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6372" y="281806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114" y="235070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7784" y="431815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620" y="475951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7125" y="2855704"/>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7038" y="435644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1137" y="3861047"/>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5441" y="238899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5077" y="296188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1137" y="341905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401" y="434012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2112" y="4771384"/>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92112" y="5276093"/>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2906" y="575042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1760" y="6238769"/>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1980" y="337839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1979" y="238899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5707" y="479412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1978" y="481407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7124" y="338093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0478" y="286757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9189" y="4340120"/>
            <a:ext cx="386741" cy="284288"/>
          </a:xfrm>
          <a:prstGeom prst="rect">
            <a:avLst/>
          </a:prstGeom>
          <a:noFill/>
          <a:extLst>
            <a:ext uri="{909E8E84-426E-40DD-AFC4-6F175D3DCCD1}">
              <a14:hiddenFill xmlns:a14="http://schemas.microsoft.com/office/drawing/2010/main">
                <a:solidFill>
                  <a:srgbClr val="FFFFFF"/>
                </a:solidFill>
              </a14:hiddenFill>
            </a:ext>
          </a:extLst>
        </p:spPr>
      </p:pic>
      <p:sp>
        <p:nvSpPr>
          <p:cNvPr id="42" name="Flowchart: Manual Operation 41"/>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44" name="Flowchart: Manual Operation 43"/>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p:cNvSpPr txBox="1"/>
          <p:nvPr/>
        </p:nvSpPr>
        <p:spPr>
          <a:xfrm>
            <a:off x="3347864" y="116633"/>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2.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46" name="TextBox 45"/>
          <p:cNvSpPr txBox="1"/>
          <p:nvPr/>
        </p:nvSpPr>
        <p:spPr>
          <a:xfrm>
            <a:off x="486003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Criteria &amp;</a:t>
            </a:r>
          </a:p>
          <a:p>
            <a:r>
              <a:rPr lang="en-GB" sz="1200" dirty="0" smtClean="0">
                <a:latin typeface="Arial" pitchFamily="34" charset="0"/>
                <a:cs typeface="Arial" pitchFamily="34" charset="0"/>
              </a:rPr>
              <a:t>Constraints</a:t>
            </a:r>
            <a:endParaRPr lang="en-GB" sz="1200" dirty="0">
              <a:latin typeface="Arial" pitchFamily="34" charset="0"/>
              <a:cs typeface="Arial" pitchFamily="34" charset="0"/>
            </a:endParaRPr>
          </a:p>
        </p:txBody>
      </p:sp>
    </p:spTree>
    <p:extLst>
      <p:ext uri="{BB962C8B-B14F-4D97-AF65-F5344CB8AC3E}">
        <p14:creationId xmlns:p14="http://schemas.microsoft.com/office/powerpoint/2010/main" val="12641246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Water treatment- Final 5 </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14882262"/>
              </p:ext>
            </p:extLst>
          </p:nvPr>
        </p:nvGraphicFramePr>
        <p:xfrm>
          <a:off x="363631" y="1700809"/>
          <a:ext cx="7237657" cy="4774214"/>
        </p:xfrm>
        <a:graphic>
          <a:graphicData uri="http://schemas.openxmlformats.org/drawingml/2006/table">
            <a:tbl>
              <a:tblPr firstRow="1" bandRow="1">
                <a:tableStyleId>{5C22544A-7EE6-4342-B048-85BDC9FD1C3A}</a:tableStyleId>
              </a:tblPr>
              <a:tblGrid>
                <a:gridCol w="1688089"/>
                <a:gridCol w="1351818"/>
                <a:gridCol w="1422966"/>
                <a:gridCol w="1370280"/>
                <a:gridCol w="1404504"/>
              </a:tblGrid>
              <a:tr h="1262341">
                <a:tc>
                  <a:txBody>
                    <a:bodyPr/>
                    <a:lstStyle/>
                    <a:p>
                      <a:endParaRPr lang="en-GB" dirty="0"/>
                    </a:p>
                  </a:txBody>
                  <a:tcPr/>
                </a:tc>
                <a:tc>
                  <a:txBody>
                    <a:bodyPr/>
                    <a:lstStyle/>
                    <a:p>
                      <a:r>
                        <a:rPr lang="en-GB" dirty="0" smtClean="0"/>
                        <a:t>DOC</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EC</a:t>
                      </a:r>
                    </a:p>
                    <a:p>
                      <a:endParaRPr lang="en-GB" dirty="0"/>
                    </a:p>
                  </a:txBody>
                  <a:tcPr/>
                </a:tc>
                <a:tc>
                  <a:txBody>
                    <a:bodyPr/>
                    <a:lstStyle/>
                    <a:p>
                      <a:r>
                        <a:rPr lang="en-GB" dirty="0" smtClean="0"/>
                        <a:t>ISS</a:t>
                      </a:r>
                      <a:endParaRPr lang="en-GB" dirty="0"/>
                    </a:p>
                  </a:txBody>
                  <a:tcPr/>
                </a:tc>
                <a:tc>
                  <a:txBody>
                    <a:bodyPr/>
                    <a:lstStyle/>
                    <a:p>
                      <a:r>
                        <a:rPr lang="en-GB" dirty="0" smtClean="0"/>
                        <a:t>Membranes</a:t>
                      </a:r>
                      <a:endParaRPr lang="en-GB" dirty="0"/>
                    </a:p>
                  </a:txBody>
                  <a:tcPr/>
                </a:tc>
              </a:tr>
              <a:tr h="708591">
                <a:tc>
                  <a:txBody>
                    <a:bodyPr/>
                    <a:lstStyle/>
                    <a:p>
                      <a:r>
                        <a:rPr lang="en-GB" dirty="0" smtClean="0"/>
                        <a:t>Resupply</a:t>
                      </a:r>
                      <a:r>
                        <a:rPr lang="en-GB" baseline="0" dirty="0" smtClean="0"/>
                        <a:t> </a:t>
                      </a:r>
                    </a:p>
                    <a:p>
                      <a:r>
                        <a:rPr lang="en-GB" baseline="0" dirty="0" smtClean="0"/>
                        <a:t>(kg/18 months)</a:t>
                      </a:r>
                      <a:endParaRPr lang="en-GB" dirty="0"/>
                    </a:p>
                  </a:txBody>
                  <a:tcPr/>
                </a:tc>
                <a:tc>
                  <a:txBody>
                    <a:bodyPr/>
                    <a:lstStyle/>
                    <a:p>
                      <a:pPr algn="r"/>
                      <a:r>
                        <a:rPr lang="en-GB" dirty="0" smtClean="0"/>
                        <a:t>50</a:t>
                      </a:r>
                      <a:endParaRPr lang="en-GB" dirty="0"/>
                    </a:p>
                  </a:txBody>
                  <a:tcPr/>
                </a:tc>
                <a:tc>
                  <a:txBody>
                    <a:bodyPr/>
                    <a:lstStyle/>
                    <a:p>
                      <a:pPr algn="r"/>
                      <a:r>
                        <a:rPr lang="en-GB" dirty="0" smtClean="0"/>
                        <a:t>Unknown</a:t>
                      </a:r>
                      <a:endParaRPr lang="en-GB" dirty="0"/>
                    </a:p>
                  </a:txBody>
                  <a:tcPr/>
                </a:tc>
                <a:tc>
                  <a:txBody>
                    <a:bodyPr/>
                    <a:lstStyle/>
                    <a:p>
                      <a:pPr algn="r"/>
                      <a:r>
                        <a:rPr lang="en-GB" dirty="0" smtClean="0"/>
                        <a:t>1032</a:t>
                      </a:r>
                      <a:endParaRPr lang="en-GB" dirty="0"/>
                    </a:p>
                  </a:txBody>
                  <a:tcPr/>
                </a:tc>
                <a:tc>
                  <a:txBody>
                    <a:bodyPr/>
                    <a:lstStyle/>
                    <a:p>
                      <a:pPr algn="r"/>
                      <a:r>
                        <a:rPr lang="en-GB" dirty="0" smtClean="0"/>
                        <a:t>0</a:t>
                      </a:r>
                      <a:endParaRPr lang="en-GB" dirty="0"/>
                    </a:p>
                  </a:txBody>
                  <a:tcPr/>
                </a:tc>
              </a:tr>
              <a:tr h="624401">
                <a:tc>
                  <a:txBody>
                    <a:bodyPr/>
                    <a:lstStyle/>
                    <a:p>
                      <a:r>
                        <a:rPr lang="en-GB" dirty="0" smtClean="0"/>
                        <a:t>No. of independent</a:t>
                      </a:r>
                    </a:p>
                    <a:p>
                      <a:r>
                        <a:rPr lang="en-GB" dirty="0" smtClean="0"/>
                        <a:t>units</a:t>
                      </a:r>
                      <a:endParaRPr lang="en-GB" dirty="0"/>
                    </a:p>
                  </a:txBody>
                  <a:tcPr/>
                </a:tc>
                <a:tc>
                  <a:txBody>
                    <a:bodyPr/>
                    <a:lstStyle/>
                    <a:p>
                      <a:pPr algn="r"/>
                      <a:r>
                        <a:rPr lang="en-GB" dirty="0" smtClean="0"/>
                        <a:t>3</a:t>
                      </a:r>
                      <a:endParaRPr lang="en-GB" dirty="0"/>
                    </a:p>
                  </a:txBody>
                  <a:tcPr/>
                </a:tc>
                <a:tc>
                  <a:txBody>
                    <a:bodyPr/>
                    <a:lstStyle/>
                    <a:p>
                      <a:pPr algn="r"/>
                      <a:r>
                        <a:rPr lang="en-GB" dirty="0" smtClean="0"/>
                        <a:t>1*</a:t>
                      </a:r>
                      <a:endParaRPr lang="en-GB" dirty="0"/>
                    </a:p>
                  </a:txBody>
                  <a:tcPr/>
                </a:tc>
                <a:tc>
                  <a:txBody>
                    <a:bodyPr/>
                    <a:lstStyle/>
                    <a:p>
                      <a:pPr algn="r"/>
                      <a:r>
                        <a:rPr lang="en-GB" dirty="0" smtClean="0"/>
                        <a:t>4</a:t>
                      </a:r>
                      <a:endParaRPr lang="en-GB" dirty="0"/>
                    </a:p>
                  </a:txBody>
                  <a:tcPr/>
                </a:tc>
                <a:tc>
                  <a:txBody>
                    <a:bodyPr/>
                    <a:lstStyle/>
                    <a:p>
                      <a:pPr algn="r"/>
                      <a:r>
                        <a:rPr lang="en-GB" dirty="0" smtClean="0"/>
                        <a:t>3*</a:t>
                      </a:r>
                      <a:endParaRPr lang="en-GB" dirty="0"/>
                    </a:p>
                  </a:txBody>
                  <a:tcPr/>
                </a:tc>
              </a:tr>
              <a:tr h="624401">
                <a:tc>
                  <a:txBody>
                    <a:bodyPr/>
                    <a:lstStyle/>
                    <a:p>
                      <a:r>
                        <a:rPr lang="en-GB" dirty="0" smtClean="0"/>
                        <a:t>Feed streams</a:t>
                      </a:r>
                      <a:endParaRPr lang="en-GB" dirty="0"/>
                    </a:p>
                  </a:txBody>
                  <a:tcPr/>
                </a:tc>
                <a:tc>
                  <a:txBody>
                    <a:bodyPr/>
                    <a:lstStyle/>
                    <a:p>
                      <a:pPr algn="r"/>
                      <a:r>
                        <a:rPr lang="en-GB" dirty="0" smtClean="0"/>
                        <a:t>2</a:t>
                      </a:r>
                      <a:endParaRPr lang="en-GB" dirty="0"/>
                    </a:p>
                  </a:txBody>
                  <a:tcPr/>
                </a:tc>
                <a:tc>
                  <a:txBody>
                    <a:bodyPr/>
                    <a:lstStyle/>
                    <a:p>
                      <a:pPr algn="r"/>
                      <a:r>
                        <a:rPr lang="en-GB" dirty="0" smtClean="0"/>
                        <a:t>1</a:t>
                      </a:r>
                      <a:endParaRPr lang="en-GB" dirty="0"/>
                    </a:p>
                  </a:txBody>
                  <a:tcPr/>
                </a:tc>
                <a:tc>
                  <a:txBody>
                    <a:bodyPr/>
                    <a:lstStyle/>
                    <a:p>
                      <a:pPr algn="r"/>
                      <a:r>
                        <a:rPr lang="en-GB" dirty="0" smtClean="0"/>
                        <a:t>2</a:t>
                      </a:r>
                      <a:endParaRPr lang="en-GB" dirty="0"/>
                    </a:p>
                  </a:txBody>
                  <a:tcPr/>
                </a:tc>
                <a:tc>
                  <a:txBody>
                    <a:bodyPr/>
                    <a:lstStyle/>
                    <a:p>
                      <a:pPr algn="r"/>
                      <a:r>
                        <a:rPr lang="en-GB" dirty="0" smtClean="0"/>
                        <a:t>1</a:t>
                      </a:r>
                      <a:endParaRPr lang="en-GB" dirty="0"/>
                    </a:p>
                  </a:txBody>
                  <a:tcPr/>
                </a:tc>
              </a:tr>
              <a:tr h="624401">
                <a:tc>
                  <a:txBody>
                    <a:bodyPr/>
                    <a:lstStyle/>
                    <a:p>
                      <a:r>
                        <a:rPr lang="en-GB" dirty="0" smtClean="0"/>
                        <a:t>Recovery rate (%)</a:t>
                      </a:r>
                      <a:endParaRPr lang="en-GB" dirty="0"/>
                    </a:p>
                  </a:txBody>
                  <a:tcPr/>
                </a:tc>
                <a:tc>
                  <a:txBody>
                    <a:bodyPr/>
                    <a:lstStyle/>
                    <a:p>
                      <a:pPr algn="r"/>
                      <a:r>
                        <a:rPr lang="en-GB" dirty="0" smtClean="0"/>
                        <a:t>92</a:t>
                      </a:r>
                      <a:endParaRPr lang="en-GB" dirty="0"/>
                    </a:p>
                  </a:txBody>
                  <a:tcPr/>
                </a:tc>
                <a:tc>
                  <a:txBody>
                    <a:bodyPr/>
                    <a:lstStyle/>
                    <a:p>
                      <a:pPr algn="r"/>
                      <a:r>
                        <a:rPr lang="en-GB" dirty="0" smtClean="0"/>
                        <a:t>-</a:t>
                      </a:r>
                      <a:endParaRPr lang="en-GB" dirty="0"/>
                    </a:p>
                  </a:txBody>
                  <a:tcPr/>
                </a:tc>
                <a:tc>
                  <a:txBody>
                    <a:bodyPr/>
                    <a:lstStyle/>
                    <a:p>
                      <a:pPr algn="r"/>
                      <a:r>
                        <a:rPr lang="en-GB" dirty="0" smtClean="0"/>
                        <a:t>99</a:t>
                      </a:r>
                      <a:endParaRPr lang="en-GB" dirty="0"/>
                    </a:p>
                  </a:txBody>
                  <a:tcPr/>
                </a:tc>
                <a:tc>
                  <a:txBody>
                    <a:bodyPr/>
                    <a:lstStyle/>
                    <a:p>
                      <a:pPr algn="r"/>
                      <a:r>
                        <a:rPr lang="en-GB" dirty="0" smtClean="0"/>
                        <a:t>90</a:t>
                      </a:r>
                      <a:endParaRPr lang="en-GB" dirty="0"/>
                    </a:p>
                  </a:txBody>
                  <a:tcPr/>
                </a:tc>
              </a:tr>
              <a:tr h="624401">
                <a:tc>
                  <a:txBody>
                    <a:bodyPr/>
                    <a:lstStyle/>
                    <a:p>
                      <a:r>
                        <a:rPr lang="en-GB" dirty="0" err="1" smtClean="0"/>
                        <a:t>Maintanence</a:t>
                      </a:r>
                      <a:endParaRPr lang="en-GB" dirty="0"/>
                    </a:p>
                  </a:txBody>
                  <a:tcPr/>
                </a:tc>
                <a:tc>
                  <a:txBody>
                    <a:bodyPr/>
                    <a:lstStyle/>
                    <a:p>
                      <a:pPr algn="r"/>
                      <a:r>
                        <a:rPr lang="en-GB" dirty="0" smtClean="0"/>
                        <a:t>Unknown</a:t>
                      </a:r>
                      <a:endParaRPr lang="en-GB" dirty="0"/>
                    </a:p>
                  </a:txBody>
                  <a:tcPr/>
                </a:tc>
                <a:tc>
                  <a:txBody>
                    <a:bodyPr/>
                    <a:lstStyle/>
                    <a:p>
                      <a:pPr algn="r"/>
                      <a:r>
                        <a:rPr lang="en-GB" dirty="0" smtClean="0"/>
                        <a:t>-</a:t>
                      </a:r>
                      <a:endParaRPr lang="en-GB" dirty="0"/>
                    </a:p>
                  </a:txBody>
                  <a:tcPr/>
                </a:tc>
                <a:tc>
                  <a:txBody>
                    <a:bodyPr/>
                    <a:lstStyle/>
                    <a:p>
                      <a:pPr algn="r"/>
                      <a:r>
                        <a:rPr lang="en-GB" dirty="0" smtClean="0"/>
                        <a:t>50 days</a:t>
                      </a:r>
                      <a:endParaRPr lang="en-GB" dirty="0"/>
                    </a:p>
                  </a:txBody>
                  <a:tcPr/>
                </a:tc>
                <a:tc>
                  <a:txBody>
                    <a:bodyPr/>
                    <a:lstStyle/>
                    <a:p>
                      <a:pPr algn="r"/>
                      <a:r>
                        <a:rPr lang="en-GB" dirty="0" smtClean="0"/>
                        <a:t>&gt;18 months</a:t>
                      </a:r>
                      <a:endParaRPr lang="en-GB" dirty="0"/>
                    </a:p>
                  </a:txBody>
                  <a:tcPr/>
                </a:tc>
              </a:tr>
            </a:tbl>
          </a:graphicData>
        </a:graphic>
      </p:graphicFrame>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Tree>
    <p:extLst>
      <p:ext uri="{BB962C8B-B14F-4D97-AF65-F5344CB8AC3E}">
        <p14:creationId xmlns:p14="http://schemas.microsoft.com/office/powerpoint/2010/main" val="42821699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Water treatment- Final 5 </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799996450"/>
              </p:ext>
            </p:extLst>
          </p:nvPr>
        </p:nvGraphicFramePr>
        <p:xfrm>
          <a:off x="363631" y="1700809"/>
          <a:ext cx="7237657" cy="4774214"/>
        </p:xfrm>
        <a:graphic>
          <a:graphicData uri="http://schemas.openxmlformats.org/drawingml/2006/table">
            <a:tbl>
              <a:tblPr firstRow="1" bandRow="1">
                <a:tableStyleId>{5C22544A-7EE6-4342-B048-85BDC9FD1C3A}</a:tableStyleId>
              </a:tblPr>
              <a:tblGrid>
                <a:gridCol w="1688089"/>
                <a:gridCol w="1351818"/>
                <a:gridCol w="1422966"/>
                <a:gridCol w="1370280"/>
                <a:gridCol w="1404504"/>
              </a:tblGrid>
              <a:tr h="1262341">
                <a:tc>
                  <a:txBody>
                    <a:bodyPr/>
                    <a:lstStyle/>
                    <a:p>
                      <a:endParaRPr lang="en-GB" dirty="0"/>
                    </a:p>
                  </a:txBody>
                  <a:tcPr/>
                </a:tc>
                <a:tc>
                  <a:txBody>
                    <a:bodyPr/>
                    <a:lstStyle/>
                    <a:p>
                      <a:r>
                        <a:rPr lang="en-GB" dirty="0" smtClean="0"/>
                        <a:t>DOC</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EC</a:t>
                      </a:r>
                    </a:p>
                    <a:p>
                      <a:endParaRPr lang="en-GB" dirty="0"/>
                    </a:p>
                  </a:txBody>
                  <a:tcPr/>
                </a:tc>
                <a:tc>
                  <a:txBody>
                    <a:bodyPr/>
                    <a:lstStyle/>
                    <a:p>
                      <a:r>
                        <a:rPr lang="en-GB" dirty="0" smtClean="0"/>
                        <a:t>ISS</a:t>
                      </a:r>
                      <a:endParaRPr lang="en-GB" dirty="0"/>
                    </a:p>
                  </a:txBody>
                  <a:tcPr/>
                </a:tc>
                <a:tc>
                  <a:txBody>
                    <a:bodyPr/>
                    <a:lstStyle/>
                    <a:p>
                      <a:r>
                        <a:rPr lang="en-GB" dirty="0" smtClean="0"/>
                        <a:t>Membranes</a:t>
                      </a:r>
                      <a:endParaRPr lang="en-GB" dirty="0"/>
                    </a:p>
                  </a:txBody>
                  <a:tcPr/>
                </a:tc>
              </a:tr>
              <a:tr h="708591">
                <a:tc>
                  <a:txBody>
                    <a:bodyPr/>
                    <a:lstStyle/>
                    <a:p>
                      <a:r>
                        <a:rPr lang="en-GB" dirty="0" smtClean="0"/>
                        <a:t>Resupply</a:t>
                      </a:r>
                      <a:r>
                        <a:rPr lang="en-GB" baseline="0" dirty="0" smtClean="0"/>
                        <a:t> </a:t>
                      </a:r>
                    </a:p>
                    <a:p>
                      <a:r>
                        <a:rPr lang="en-GB" baseline="0" dirty="0" smtClean="0"/>
                        <a:t>(kg/18 months)</a:t>
                      </a:r>
                      <a:endParaRPr lang="en-GB" dirty="0"/>
                    </a:p>
                  </a:txBody>
                  <a:tcPr/>
                </a:tc>
                <a:tc>
                  <a:txBody>
                    <a:bodyPr/>
                    <a:lstStyle/>
                    <a:p>
                      <a:pPr algn="r"/>
                      <a:r>
                        <a:rPr lang="en-GB" dirty="0" smtClean="0"/>
                        <a:t>50</a:t>
                      </a:r>
                      <a:endParaRPr lang="en-GB" dirty="0"/>
                    </a:p>
                  </a:txBody>
                  <a:tcPr>
                    <a:solidFill>
                      <a:srgbClr val="FFFF00"/>
                    </a:solidFill>
                  </a:tcPr>
                </a:tc>
                <a:tc>
                  <a:txBody>
                    <a:bodyPr/>
                    <a:lstStyle/>
                    <a:p>
                      <a:pPr algn="r"/>
                      <a:r>
                        <a:rPr lang="en-GB" dirty="0" smtClean="0"/>
                        <a:t>Unknown</a:t>
                      </a:r>
                      <a:endParaRPr lang="en-GB" dirty="0"/>
                    </a:p>
                  </a:txBody>
                  <a:tcPr/>
                </a:tc>
                <a:tc>
                  <a:txBody>
                    <a:bodyPr/>
                    <a:lstStyle/>
                    <a:p>
                      <a:pPr algn="r"/>
                      <a:r>
                        <a:rPr lang="en-GB" dirty="0" smtClean="0"/>
                        <a:t>1032</a:t>
                      </a:r>
                      <a:endParaRPr lang="en-GB" dirty="0"/>
                    </a:p>
                  </a:txBody>
                  <a:tcPr>
                    <a:solidFill>
                      <a:srgbClr val="FFFF00"/>
                    </a:solidFill>
                  </a:tcPr>
                </a:tc>
                <a:tc>
                  <a:txBody>
                    <a:bodyPr/>
                    <a:lstStyle/>
                    <a:p>
                      <a:pPr algn="r"/>
                      <a:r>
                        <a:rPr lang="en-GB" dirty="0" smtClean="0"/>
                        <a:t>0</a:t>
                      </a:r>
                      <a:endParaRPr lang="en-GB" dirty="0"/>
                    </a:p>
                  </a:txBody>
                  <a:tcPr/>
                </a:tc>
              </a:tr>
              <a:tr h="624401">
                <a:tc>
                  <a:txBody>
                    <a:bodyPr/>
                    <a:lstStyle/>
                    <a:p>
                      <a:r>
                        <a:rPr lang="en-GB" dirty="0" smtClean="0"/>
                        <a:t>No. of independent</a:t>
                      </a:r>
                    </a:p>
                    <a:p>
                      <a:r>
                        <a:rPr lang="en-GB" dirty="0" smtClean="0"/>
                        <a:t>units</a:t>
                      </a:r>
                      <a:endParaRPr lang="en-GB" dirty="0"/>
                    </a:p>
                  </a:txBody>
                  <a:tcPr/>
                </a:tc>
                <a:tc>
                  <a:txBody>
                    <a:bodyPr/>
                    <a:lstStyle/>
                    <a:p>
                      <a:pPr algn="r"/>
                      <a:r>
                        <a:rPr lang="en-GB" dirty="0" smtClean="0"/>
                        <a:t>3</a:t>
                      </a:r>
                      <a:endParaRPr lang="en-GB" dirty="0"/>
                    </a:p>
                  </a:txBody>
                  <a:tcPr>
                    <a:solidFill>
                      <a:srgbClr val="FFFF00"/>
                    </a:solidFill>
                  </a:tcPr>
                </a:tc>
                <a:tc>
                  <a:txBody>
                    <a:bodyPr/>
                    <a:lstStyle/>
                    <a:p>
                      <a:pPr algn="r"/>
                      <a:r>
                        <a:rPr lang="en-GB" dirty="0" smtClean="0"/>
                        <a:t>1*</a:t>
                      </a:r>
                      <a:endParaRPr lang="en-GB" dirty="0"/>
                    </a:p>
                  </a:txBody>
                  <a:tcPr/>
                </a:tc>
                <a:tc>
                  <a:txBody>
                    <a:bodyPr/>
                    <a:lstStyle/>
                    <a:p>
                      <a:pPr algn="r"/>
                      <a:r>
                        <a:rPr lang="en-GB" dirty="0" smtClean="0"/>
                        <a:t>4</a:t>
                      </a:r>
                      <a:endParaRPr lang="en-GB" dirty="0"/>
                    </a:p>
                  </a:txBody>
                  <a:tcPr>
                    <a:solidFill>
                      <a:srgbClr val="FFFF00"/>
                    </a:solidFill>
                  </a:tcPr>
                </a:tc>
                <a:tc>
                  <a:txBody>
                    <a:bodyPr/>
                    <a:lstStyle/>
                    <a:p>
                      <a:pPr algn="r"/>
                      <a:r>
                        <a:rPr lang="en-GB" dirty="0" smtClean="0"/>
                        <a:t>3*</a:t>
                      </a:r>
                      <a:endParaRPr lang="en-GB" dirty="0"/>
                    </a:p>
                  </a:txBody>
                  <a:tcPr/>
                </a:tc>
              </a:tr>
              <a:tr h="624401">
                <a:tc>
                  <a:txBody>
                    <a:bodyPr/>
                    <a:lstStyle/>
                    <a:p>
                      <a:r>
                        <a:rPr lang="en-GB" dirty="0" smtClean="0"/>
                        <a:t>Feed streams</a:t>
                      </a:r>
                      <a:endParaRPr lang="en-GB" dirty="0"/>
                    </a:p>
                  </a:txBody>
                  <a:tcPr/>
                </a:tc>
                <a:tc>
                  <a:txBody>
                    <a:bodyPr/>
                    <a:lstStyle/>
                    <a:p>
                      <a:pPr algn="r"/>
                      <a:r>
                        <a:rPr lang="en-GB" dirty="0" smtClean="0"/>
                        <a:t>2</a:t>
                      </a:r>
                      <a:endParaRPr lang="en-GB" dirty="0"/>
                    </a:p>
                  </a:txBody>
                  <a:tcPr>
                    <a:solidFill>
                      <a:srgbClr val="FFFF00"/>
                    </a:solidFill>
                  </a:tcPr>
                </a:tc>
                <a:tc>
                  <a:txBody>
                    <a:bodyPr/>
                    <a:lstStyle/>
                    <a:p>
                      <a:pPr algn="r"/>
                      <a:r>
                        <a:rPr lang="en-GB" dirty="0" smtClean="0"/>
                        <a:t>1</a:t>
                      </a:r>
                      <a:endParaRPr lang="en-GB" dirty="0"/>
                    </a:p>
                  </a:txBody>
                  <a:tcPr/>
                </a:tc>
                <a:tc>
                  <a:txBody>
                    <a:bodyPr/>
                    <a:lstStyle/>
                    <a:p>
                      <a:pPr algn="r"/>
                      <a:r>
                        <a:rPr lang="en-GB" dirty="0" smtClean="0"/>
                        <a:t>2</a:t>
                      </a:r>
                      <a:endParaRPr lang="en-GB" dirty="0"/>
                    </a:p>
                  </a:txBody>
                  <a:tcPr>
                    <a:solidFill>
                      <a:srgbClr val="FFFF00"/>
                    </a:solidFill>
                  </a:tcPr>
                </a:tc>
                <a:tc>
                  <a:txBody>
                    <a:bodyPr/>
                    <a:lstStyle/>
                    <a:p>
                      <a:pPr algn="r"/>
                      <a:r>
                        <a:rPr lang="en-GB" dirty="0" smtClean="0"/>
                        <a:t>1</a:t>
                      </a:r>
                      <a:endParaRPr lang="en-GB" dirty="0"/>
                    </a:p>
                  </a:txBody>
                  <a:tcPr/>
                </a:tc>
              </a:tr>
              <a:tr h="624401">
                <a:tc>
                  <a:txBody>
                    <a:bodyPr/>
                    <a:lstStyle/>
                    <a:p>
                      <a:r>
                        <a:rPr lang="en-GB" dirty="0" smtClean="0"/>
                        <a:t>Recovery rate (%)</a:t>
                      </a:r>
                      <a:endParaRPr lang="en-GB" dirty="0"/>
                    </a:p>
                  </a:txBody>
                  <a:tcPr/>
                </a:tc>
                <a:tc>
                  <a:txBody>
                    <a:bodyPr/>
                    <a:lstStyle/>
                    <a:p>
                      <a:pPr algn="r"/>
                      <a:r>
                        <a:rPr lang="en-GB" dirty="0" smtClean="0"/>
                        <a:t>92</a:t>
                      </a:r>
                      <a:endParaRPr lang="en-GB" dirty="0"/>
                    </a:p>
                  </a:txBody>
                  <a:tcPr>
                    <a:solidFill>
                      <a:srgbClr val="FFFF00"/>
                    </a:solidFill>
                  </a:tcPr>
                </a:tc>
                <a:tc>
                  <a:txBody>
                    <a:bodyPr/>
                    <a:lstStyle/>
                    <a:p>
                      <a:pPr algn="r"/>
                      <a:r>
                        <a:rPr lang="en-GB" dirty="0" smtClean="0"/>
                        <a:t>-</a:t>
                      </a:r>
                      <a:endParaRPr lang="en-GB" dirty="0"/>
                    </a:p>
                  </a:txBody>
                  <a:tcPr/>
                </a:tc>
                <a:tc>
                  <a:txBody>
                    <a:bodyPr/>
                    <a:lstStyle/>
                    <a:p>
                      <a:pPr algn="r"/>
                      <a:r>
                        <a:rPr lang="en-GB" dirty="0" smtClean="0"/>
                        <a:t>99</a:t>
                      </a:r>
                      <a:endParaRPr lang="en-GB" dirty="0"/>
                    </a:p>
                  </a:txBody>
                  <a:tcPr>
                    <a:solidFill>
                      <a:srgbClr val="FFFF00"/>
                    </a:solidFill>
                  </a:tcPr>
                </a:tc>
                <a:tc>
                  <a:txBody>
                    <a:bodyPr/>
                    <a:lstStyle/>
                    <a:p>
                      <a:pPr algn="r"/>
                      <a:r>
                        <a:rPr lang="en-GB" dirty="0" smtClean="0"/>
                        <a:t>90</a:t>
                      </a:r>
                      <a:endParaRPr lang="en-GB" dirty="0"/>
                    </a:p>
                  </a:txBody>
                  <a:tcPr/>
                </a:tc>
              </a:tr>
              <a:tr h="624401">
                <a:tc>
                  <a:txBody>
                    <a:bodyPr/>
                    <a:lstStyle/>
                    <a:p>
                      <a:r>
                        <a:rPr lang="en-GB" dirty="0" err="1" smtClean="0"/>
                        <a:t>Maintanence</a:t>
                      </a:r>
                      <a:endParaRPr lang="en-GB" dirty="0"/>
                    </a:p>
                  </a:txBody>
                  <a:tcPr/>
                </a:tc>
                <a:tc>
                  <a:txBody>
                    <a:bodyPr/>
                    <a:lstStyle/>
                    <a:p>
                      <a:pPr algn="r"/>
                      <a:r>
                        <a:rPr lang="en-GB" dirty="0" smtClean="0"/>
                        <a:t>Unknown</a:t>
                      </a:r>
                      <a:endParaRPr lang="en-GB" dirty="0"/>
                    </a:p>
                  </a:txBody>
                  <a:tcPr>
                    <a:solidFill>
                      <a:srgbClr val="FFFF00"/>
                    </a:solidFill>
                  </a:tcPr>
                </a:tc>
                <a:tc>
                  <a:txBody>
                    <a:bodyPr/>
                    <a:lstStyle/>
                    <a:p>
                      <a:pPr algn="r"/>
                      <a:r>
                        <a:rPr lang="en-GB" dirty="0" smtClean="0"/>
                        <a:t>-</a:t>
                      </a:r>
                      <a:endParaRPr lang="en-GB" dirty="0"/>
                    </a:p>
                  </a:txBody>
                  <a:tcPr/>
                </a:tc>
                <a:tc>
                  <a:txBody>
                    <a:bodyPr/>
                    <a:lstStyle/>
                    <a:p>
                      <a:pPr algn="r"/>
                      <a:r>
                        <a:rPr lang="en-GB" dirty="0" smtClean="0"/>
                        <a:t>50 days</a:t>
                      </a:r>
                      <a:endParaRPr lang="en-GB" dirty="0"/>
                    </a:p>
                  </a:txBody>
                  <a:tcPr>
                    <a:solidFill>
                      <a:srgbClr val="FFFF00"/>
                    </a:solidFill>
                  </a:tcPr>
                </a:tc>
                <a:tc>
                  <a:txBody>
                    <a:bodyPr/>
                    <a:lstStyle/>
                    <a:p>
                      <a:pPr algn="r"/>
                      <a:r>
                        <a:rPr lang="en-GB" dirty="0" smtClean="0"/>
                        <a:t>&gt;18 months</a:t>
                      </a:r>
                      <a:endParaRPr lang="en-GB" dirty="0"/>
                    </a:p>
                  </a:txBody>
                  <a:tcPr/>
                </a:tc>
              </a:tr>
            </a:tbl>
          </a:graphicData>
        </a:graphic>
      </p:graphicFrame>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Tree>
    <p:extLst>
      <p:ext uri="{BB962C8B-B14F-4D97-AF65-F5344CB8AC3E}">
        <p14:creationId xmlns:p14="http://schemas.microsoft.com/office/powerpoint/2010/main" val="5086307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a:t>DOC VS ISS WATER RECOVERY SYSTEM	</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70000"/>
              </a:lnSpc>
            </a:pPr>
            <a:r>
              <a:rPr lang="en-US" sz="2400" dirty="0"/>
              <a:t>DOC requires a Re-supply of 4393 kg every 18 months</a:t>
            </a:r>
          </a:p>
          <a:p>
            <a:pPr algn="just">
              <a:lnSpc>
                <a:spcPct val="120000"/>
              </a:lnSpc>
            </a:pPr>
            <a:r>
              <a:rPr lang="en-US" sz="2400" dirty="0"/>
              <a:t>ISS Water Recovery System requires a Re-supply of 1032 kg every 18 </a:t>
            </a:r>
            <a:r>
              <a:rPr lang="en-US" sz="2400" dirty="0" smtClean="0"/>
              <a:t>months</a:t>
            </a:r>
            <a:endParaRPr lang="en-US" sz="2400" dirty="0"/>
          </a:p>
          <a:p>
            <a:pPr algn="just"/>
            <a:r>
              <a:rPr lang="en-US" sz="2400" dirty="0"/>
              <a:t>Due to the difference in weight per Re-supply mission we have decided to choose to design the ISS Water Recovery System. However this is based on the 2007 paper where the recovery rate of the DOC system was 96%. If a more recent paper is able to determine a greater recovery rate the DOC system should be reconsidered for design.</a:t>
            </a:r>
            <a:endParaRPr lang="en-GB" sz="2400" dirty="0"/>
          </a:p>
        </p:txBody>
      </p:sp>
    </p:spTree>
    <p:extLst>
      <p:ext uri="{BB962C8B-B14F-4D97-AF65-F5344CB8AC3E}">
        <p14:creationId xmlns:p14="http://schemas.microsoft.com/office/powerpoint/2010/main" val="15751535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a:t>Gas/Liquid Separator	</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The PFD shows that the stream exiting the Reactor enters the Gas/Liquid Separator before moving on to the Ion-Exchange bed.</a:t>
            </a:r>
          </a:p>
          <a:p>
            <a:r>
              <a:rPr lang="en-US" sz="2400" dirty="0"/>
              <a:t>The Stream Leaving the Reactor contains oxidized organics which need to be removed from the system.</a:t>
            </a:r>
          </a:p>
          <a:p>
            <a:r>
              <a:rPr lang="en-US" sz="2400" dirty="0"/>
              <a:t>The Separator needs to be designed to remove the excess Oxygen before the Stream continues to the IX Bed.  </a:t>
            </a:r>
            <a:endParaRPr lang="en-GB" sz="2400" dirty="0"/>
          </a:p>
          <a:p>
            <a:r>
              <a:rPr lang="en-US" sz="2400" dirty="0"/>
              <a:t>Excess Oxygen can be damaging and so its removal is also important for protecting expensive equipment. </a:t>
            </a:r>
            <a:endParaRPr lang="en-GB" sz="2400" dirty="0"/>
          </a:p>
        </p:txBody>
      </p:sp>
    </p:spTree>
    <p:extLst>
      <p:ext uri="{BB962C8B-B14F-4D97-AF65-F5344CB8AC3E}">
        <p14:creationId xmlns:p14="http://schemas.microsoft.com/office/powerpoint/2010/main" val="8755067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
        <p:nvSpPr>
          <p:cNvPr id="8" name="TextBox 7"/>
          <p:cNvSpPr txBox="1"/>
          <p:nvPr/>
        </p:nvSpPr>
        <p:spPr>
          <a:xfrm>
            <a:off x="1025352" y="1700808"/>
            <a:ext cx="7056784" cy="4093428"/>
          </a:xfrm>
          <a:prstGeom prst="rect">
            <a:avLst/>
          </a:prstGeom>
          <a:noFill/>
        </p:spPr>
        <p:txBody>
          <a:bodyPr wrap="square" rtlCol="0">
            <a:spAutoFit/>
          </a:bodyPr>
          <a:lstStyle/>
          <a:p>
            <a:pPr marL="457200" indent="-457200">
              <a:buAutoNum type="arabicPeriod"/>
            </a:pPr>
            <a:r>
              <a:rPr lang="en-GB" sz="2000" b="1" dirty="0" smtClean="0">
                <a:latin typeface="Arial" pitchFamily="34" charset="0"/>
                <a:cs typeface="Arial" pitchFamily="34" charset="0"/>
              </a:rPr>
              <a:t>Design objectives</a:t>
            </a:r>
          </a:p>
          <a:p>
            <a:pPr marL="457200" indent="-457200">
              <a:buAutoNum type="arabicPeriod"/>
            </a:pPr>
            <a:endParaRPr lang="en-GB" sz="2000" b="1" dirty="0">
              <a:latin typeface="Arial" pitchFamily="34" charset="0"/>
              <a:cs typeface="Arial" pitchFamily="34" charset="0"/>
            </a:endParaRPr>
          </a:p>
          <a:p>
            <a:pPr marL="457200" indent="-457200">
              <a:buAutoNum type="arabicPeriod"/>
            </a:pPr>
            <a:r>
              <a:rPr lang="en-GB" sz="2000" b="1" dirty="0" smtClean="0">
                <a:latin typeface="Arial" pitchFamily="34" charset="0"/>
                <a:cs typeface="Arial" pitchFamily="34" charset="0"/>
              </a:rPr>
              <a:t>Stages 1 &amp; 2 outline</a:t>
            </a:r>
          </a:p>
          <a:p>
            <a:pPr marL="457200" indent="-457200">
              <a:buAutoNum type="arabicPeriod"/>
            </a:pPr>
            <a:endParaRPr lang="en-GB" sz="2000" b="1" dirty="0" smtClean="0">
              <a:latin typeface="Arial" pitchFamily="34" charset="0"/>
              <a:cs typeface="Arial" pitchFamily="34" charset="0"/>
            </a:endParaRPr>
          </a:p>
          <a:p>
            <a:pPr marL="457200" indent="-457200">
              <a:buAutoNum type="arabicPeriod"/>
            </a:pPr>
            <a:r>
              <a:rPr lang="en-GB" sz="2000" b="1" dirty="0" smtClean="0">
                <a:latin typeface="Arial" pitchFamily="34" charset="0"/>
                <a:cs typeface="Arial" pitchFamily="34" charset="0"/>
              </a:rPr>
              <a:t>Criteria &amp; Constraints</a:t>
            </a:r>
          </a:p>
          <a:p>
            <a:pPr marL="457200" indent="-457200">
              <a:buAutoNum type="arabicPeriod"/>
            </a:pPr>
            <a:endParaRPr lang="en-GB" sz="2000" b="1" dirty="0">
              <a:latin typeface="Arial" pitchFamily="34" charset="0"/>
              <a:cs typeface="Arial" pitchFamily="34" charset="0"/>
            </a:endParaRPr>
          </a:p>
          <a:p>
            <a:pPr marL="457200" indent="-457200">
              <a:buAutoNum type="arabicPeriod"/>
            </a:pPr>
            <a:r>
              <a:rPr lang="en-GB" sz="2000" b="1" dirty="0" smtClean="0">
                <a:latin typeface="Arial" pitchFamily="34" charset="0"/>
                <a:cs typeface="Arial" pitchFamily="34" charset="0"/>
              </a:rPr>
              <a:t>Water treatment</a:t>
            </a:r>
          </a:p>
          <a:p>
            <a:pPr marL="457200" indent="-457200">
              <a:buAutoNum type="arabicPeriod"/>
            </a:pPr>
            <a:endParaRPr lang="en-GB" sz="2000" b="1" dirty="0">
              <a:latin typeface="Arial" pitchFamily="34" charset="0"/>
              <a:cs typeface="Arial" pitchFamily="34" charset="0"/>
            </a:endParaRPr>
          </a:p>
          <a:p>
            <a:pPr marL="457200" indent="-457200">
              <a:buAutoNum type="arabicPeriod"/>
            </a:pPr>
            <a:r>
              <a:rPr lang="en-GB" sz="2000" b="1" dirty="0" smtClean="0">
                <a:latin typeface="Arial" pitchFamily="34" charset="0"/>
                <a:cs typeface="Arial" pitchFamily="34" charset="0"/>
              </a:rPr>
              <a:t> Air treatment</a:t>
            </a:r>
          </a:p>
          <a:p>
            <a:pPr marL="457200" indent="-457200">
              <a:buAutoNum type="arabicPeriod"/>
            </a:pPr>
            <a:endParaRPr lang="en-GB" sz="2000" b="1" dirty="0">
              <a:latin typeface="Arial" pitchFamily="34" charset="0"/>
              <a:cs typeface="Arial" pitchFamily="34" charset="0"/>
            </a:endParaRPr>
          </a:p>
          <a:p>
            <a:pPr marL="457200" indent="-457200">
              <a:buAutoNum type="arabicPeriod"/>
            </a:pPr>
            <a:r>
              <a:rPr lang="en-GB" sz="2000" b="1" dirty="0" smtClean="0">
                <a:latin typeface="Arial" pitchFamily="34" charset="0"/>
                <a:cs typeface="Arial" pitchFamily="34" charset="0"/>
              </a:rPr>
              <a:t>Discussion</a:t>
            </a:r>
          </a:p>
          <a:p>
            <a:pPr marL="457200" indent="-457200">
              <a:buAutoNum type="arabicPeriod"/>
            </a:pPr>
            <a:endParaRPr lang="en-GB" sz="2000" b="1" dirty="0">
              <a:latin typeface="Arial" pitchFamily="34" charset="0"/>
              <a:cs typeface="Arial" pitchFamily="34" charset="0"/>
            </a:endParaRPr>
          </a:p>
          <a:p>
            <a:pPr marL="457200" indent="-457200">
              <a:buAutoNum type="arabicPeriod"/>
            </a:pPr>
            <a:endParaRPr lang="en-GB" sz="2000" b="1" dirty="0">
              <a:latin typeface="Arial" pitchFamily="34" charset="0"/>
              <a:cs typeface="Arial" pitchFamily="34" charset="0"/>
            </a:endParaRPr>
          </a:p>
        </p:txBody>
      </p:sp>
    </p:spTree>
    <p:extLst>
      <p:ext uri="{BB962C8B-B14F-4D97-AF65-F5344CB8AC3E}">
        <p14:creationId xmlns:p14="http://schemas.microsoft.com/office/powerpoint/2010/main" val="13284621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a:t>Methods of Removal</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In order to determine the Method of Removal the phase and composition of the stream exiting the Reactor needs to be </a:t>
            </a:r>
            <a:r>
              <a:rPr lang="en-US" sz="2400" dirty="0" smtClean="0"/>
              <a:t>determined</a:t>
            </a:r>
          </a:p>
          <a:p>
            <a:endParaRPr lang="en-US" sz="2400" dirty="0"/>
          </a:p>
          <a:p>
            <a:r>
              <a:rPr lang="en-US" sz="2400" dirty="0"/>
              <a:t>From the PFD it is known excess oxygen needs to be removed. If the oxygen is dissolved in a liquid stream,  membrane degasification is an option as it is able to remove the dissolved gas by allowing it to pass through the Gas-Liquid Separation membrane.</a:t>
            </a:r>
          </a:p>
        </p:txBody>
      </p:sp>
    </p:spTree>
    <p:extLst>
      <p:ext uri="{BB962C8B-B14F-4D97-AF65-F5344CB8AC3E}">
        <p14:creationId xmlns:p14="http://schemas.microsoft.com/office/powerpoint/2010/main" val="39625199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Schematic of ISS Technology</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pic>
        <p:nvPicPr>
          <p:cNvPr id="20" name="Picture 19" descr="ntrs.nasa.gov/archive/nasa/casi.ntrs.nasa.gov/20090033097_2009032866.pdf - Google Chrome"/>
          <p:cNvPicPr>
            <a:picLocks noChangeAspect="1"/>
          </p:cNvPicPr>
          <p:nvPr/>
        </p:nvPicPr>
        <p:blipFill rotWithShape="1">
          <a:blip r:embed="rId3">
            <a:extLst>
              <a:ext uri="{28A0092B-C50C-407E-A947-70E740481C1C}">
                <a14:useLocalDpi xmlns:a14="http://schemas.microsoft.com/office/drawing/2010/main" val="0"/>
              </a:ext>
            </a:extLst>
          </a:blip>
          <a:srcRect l="30606" t="14960" r="6970" b="10457"/>
          <a:stretch/>
        </p:blipFill>
        <p:spPr>
          <a:xfrm>
            <a:off x="899592" y="1556792"/>
            <a:ext cx="7388836" cy="4752528"/>
          </a:xfrm>
          <a:prstGeom prst="rect">
            <a:avLst/>
          </a:prstGeom>
        </p:spPr>
      </p:pic>
    </p:spTree>
    <p:extLst>
      <p:ext uri="{BB962C8B-B14F-4D97-AF65-F5344CB8AC3E}">
        <p14:creationId xmlns:p14="http://schemas.microsoft.com/office/powerpoint/2010/main" val="35065658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ISS Urine Purification</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pic>
        <p:nvPicPr>
          <p:cNvPr id="19" name="Content Placeholder 3" descr="ntrs.nasa.gov/archive/nasa/casi.ntrs.nasa.gov/20090033097_2009032866.pdf - Google Chrome"/>
          <p:cNvPicPr>
            <a:picLocks noChangeAspect="1"/>
          </p:cNvPicPr>
          <p:nvPr/>
        </p:nvPicPr>
        <p:blipFill rotWithShape="1">
          <a:blip r:embed="rId3">
            <a:extLst>
              <a:ext uri="{28A0092B-C50C-407E-A947-70E740481C1C}">
                <a14:useLocalDpi xmlns:a14="http://schemas.microsoft.com/office/drawing/2010/main" val="0"/>
              </a:ext>
            </a:extLst>
          </a:blip>
          <a:srcRect l="2357" t="22219" r="48821" b="14300"/>
          <a:stretch/>
        </p:blipFill>
        <p:spPr>
          <a:xfrm>
            <a:off x="1259632" y="1549591"/>
            <a:ext cx="7056784" cy="4939748"/>
          </a:xfrm>
          <a:prstGeom prst="rect">
            <a:avLst/>
          </a:prstGeom>
        </p:spPr>
      </p:pic>
    </p:spTree>
    <p:extLst>
      <p:ext uri="{BB962C8B-B14F-4D97-AF65-F5344CB8AC3E}">
        <p14:creationId xmlns:p14="http://schemas.microsoft.com/office/powerpoint/2010/main" val="14691351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List of Assumptions</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mtClean="0"/>
              <a:t>The Water Safety factor of 27454.3 kg is taken up but kept in storage rather than used and put through recycling process. </a:t>
            </a:r>
          </a:p>
          <a:p>
            <a:endParaRPr lang="en-GB" smtClean="0"/>
          </a:p>
          <a:p>
            <a:r>
              <a:rPr lang="en-GB" smtClean="0"/>
              <a:t>It is assumed that all water used is 100%  conserved and there is no loss as all vapours end up contributing to the cabin humidity which is condensed before going through the recycling process. </a:t>
            </a:r>
          </a:p>
          <a:p>
            <a:endParaRPr lang="en-GB" smtClean="0"/>
          </a:p>
          <a:p>
            <a:r>
              <a:rPr lang="en-GB" smtClean="0"/>
              <a:t>The required amount of water per day for the crew will be used up per day, thus the water is recycled on a daily basis.     </a:t>
            </a:r>
          </a:p>
          <a:p>
            <a:endParaRPr lang="en-GB" smtClean="0"/>
          </a:p>
          <a:p>
            <a:r>
              <a:rPr lang="en-GB" smtClean="0"/>
              <a:t>How is water consumed on board?                                                                                                                                                                                                                                                                                                                                                                                                                                                                                                                                                                                                                                                                                                                                                                                                                                                                                                                                                                                                                                                                                                                                                                                                                                                                                                                                                                                                                                                                                                                                                                                                                                                                                                                                                                                                                                                                                                                                                                                                                                                                                                                                                                                                                                                                                                                                                                                                                                                                                                                                                                                                                                                                                                                                                                                                                                                                                                                                                                                                                                                                                                                                                                                                                                                                                                                                                                                                                                                                                                                                                                                                                                                              </a:t>
            </a:r>
            <a:endParaRPr lang="en-GB" dirty="0"/>
          </a:p>
        </p:txBody>
      </p:sp>
    </p:spTree>
    <p:extLst>
      <p:ext uri="{BB962C8B-B14F-4D97-AF65-F5344CB8AC3E}">
        <p14:creationId xmlns:p14="http://schemas.microsoft.com/office/powerpoint/2010/main" val="18718538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err="1" smtClean="0"/>
              <a:t>Multifiltration</a:t>
            </a:r>
            <a:r>
              <a:rPr lang="en-US" sz="2400" b="1" dirty="0" smtClean="0"/>
              <a:t> Beds</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MF consists of a particulate filter upstream of six </a:t>
            </a:r>
            <a:r>
              <a:rPr lang="en-GB" i="1" dirty="0" err="1"/>
              <a:t>unibeds</a:t>
            </a:r>
            <a:r>
              <a:rPr lang="en-GB" i="1" dirty="0"/>
              <a:t> </a:t>
            </a:r>
            <a:r>
              <a:rPr lang="en-GB" dirty="0"/>
              <a:t>in series.  Each </a:t>
            </a:r>
            <a:r>
              <a:rPr lang="en-GB" dirty="0" err="1"/>
              <a:t>unibed</a:t>
            </a:r>
            <a:r>
              <a:rPr lang="en-GB" dirty="0"/>
              <a:t> is composed of an adsorption bed (activated carbon) and ion exchange resin bed.</a:t>
            </a:r>
          </a:p>
          <a:p>
            <a:pPr lvl="1"/>
            <a:r>
              <a:rPr lang="en-GB" dirty="0"/>
              <a:t>Particulates are removed by filtration</a:t>
            </a:r>
          </a:p>
          <a:p>
            <a:pPr lvl="1"/>
            <a:r>
              <a:rPr lang="en-GB" dirty="0"/>
              <a:t>Suspended organics are removed by adsorption beds</a:t>
            </a:r>
          </a:p>
          <a:p>
            <a:pPr lvl="1"/>
            <a:r>
              <a:rPr lang="en-GB" dirty="0"/>
              <a:t>Inorganic salts are removed by ion exchange resin beds.</a:t>
            </a:r>
            <a:endParaRPr lang="en-GB" i="1" dirty="0"/>
          </a:p>
          <a:p>
            <a:pPr marL="457200" lvl="1" indent="0" algn="r">
              <a:buNone/>
            </a:pPr>
            <a:r>
              <a:rPr lang="en-GB" sz="1600" i="1" dirty="0"/>
              <a:t>Source: Mark </a:t>
            </a:r>
            <a:r>
              <a:rPr lang="en-GB" sz="1600" i="1" dirty="0" err="1"/>
              <a:t>Kliss</a:t>
            </a:r>
            <a:r>
              <a:rPr lang="en-GB" sz="1600" i="1" dirty="0"/>
              <a:t>, NASA ARC</a:t>
            </a:r>
          </a:p>
          <a:p>
            <a:pPr marL="457200" lvl="1" indent="0">
              <a:buNone/>
            </a:pPr>
            <a:endParaRPr lang="en-GB" dirty="0"/>
          </a:p>
          <a:p>
            <a:r>
              <a:rPr lang="en-GB" dirty="0"/>
              <a:t>The MF canisters are designed for a 30 day life, and hence will be replaced on a monthly basis.</a:t>
            </a:r>
          </a:p>
        </p:txBody>
      </p:sp>
    </p:spTree>
    <p:extLst>
      <p:ext uri="{BB962C8B-B14F-4D97-AF65-F5344CB8AC3E}">
        <p14:creationId xmlns:p14="http://schemas.microsoft.com/office/powerpoint/2010/main" val="25005442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Schematic of a MF Bed</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pic>
        <p:nvPicPr>
          <p:cNvPr id="20" name="Content Placeholder 3" descr="MFB model.pdf - Adobe Reader"/>
          <p:cNvPicPr>
            <a:picLocks noChangeAspect="1"/>
          </p:cNvPicPr>
          <p:nvPr/>
        </p:nvPicPr>
        <p:blipFill rotWithShape="1">
          <a:blip r:embed="rId3">
            <a:extLst>
              <a:ext uri="{28A0092B-C50C-407E-A947-70E740481C1C}">
                <a14:useLocalDpi xmlns:a14="http://schemas.microsoft.com/office/drawing/2010/main" val="0"/>
              </a:ext>
            </a:extLst>
          </a:blip>
          <a:srcRect l="11158" t="15753" r="21818" b="14516"/>
          <a:stretch/>
        </p:blipFill>
        <p:spPr>
          <a:xfrm>
            <a:off x="1475656" y="1538887"/>
            <a:ext cx="6195070" cy="4980940"/>
          </a:xfrm>
          <a:prstGeom prst="rect">
            <a:avLst/>
          </a:prstGeom>
        </p:spPr>
      </p:pic>
    </p:spTree>
    <p:extLst>
      <p:ext uri="{BB962C8B-B14F-4D97-AF65-F5344CB8AC3E}">
        <p14:creationId xmlns:p14="http://schemas.microsoft.com/office/powerpoint/2010/main" val="31639787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graphicFrame>
        <p:nvGraphicFramePr>
          <p:cNvPr id="21" name="Content Placeholder 3"/>
          <p:cNvGraphicFramePr>
            <a:graphicFrameLocks/>
          </p:cNvGraphicFramePr>
          <p:nvPr>
            <p:extLst>
              <p:ext uri="{D42A27DB-BD31-4B8C-83A1-F6EECF244321}">
                <p14:modId xmlns:p14="http://schemas.microsoft.com/office/powerpoint/2010/main" val="2939495693"/>
              </p:ext>
            </p:extLst>
          </p:nvPr>
        </p:nvGraphicFramePr>
        <p:xfrm>
          <a:off x="539552" y="772374"/>
          <a:ext cx="7992887" cy="5392930"/>
        </p:xfrm>
        <a:graphic>
          <a:graphicData uri="http://schemas.openxmlformats.org/drawingml/2006/table">
            <a:tbl>
              <a:tblPr firstRow="1" firstCol="1" bandRow="1">
                <a:tableStyleId>{616DA210-FB5B-4158-B5E0-FEB733F419BA}</a:tableStyleId>
              </a:tblPr>
              <a:tblGrid>
                <a:gridCol w="1104708"/>
                <a:gridCol w="2859244"/>
                <a:gridCol w="4028935"/>
              </a:tblGrid>
              <a:tr h="294613">
                <a:tc>
                  <a:txBody>
                    <a:bodyPr/>
                    <a:lstStyle/>
                    <a:p>
                      <a:pPr>
                        <a:lnSpc>
                          <a:spcPct val="115000"/>
                        </a:lnSpc>
                        <a:spcAft>
                          <a:spcPts val="0"/>
                        </a:spcAft>
                      </a:pPr>
                      <a:r>
                        <a:rPr lang="en-GB" sz="1600" dirty="0">
                          <a:effectLst/>
                        </a:rPr>
                        <a:t>Media</a:t>
                      </a:r>
                      <a:endParaRPr lang="en-GB" sz="16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600" dirty="0">
                          <a:effectLst/>
                        </a:rPr>
                        <a:t>Function</a:t>
                      </a:r>
                      <a:endParaRPr lang="en-GB" sz="16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600" dirty="0">
                          <a:effectLst/>
                        </a:rPr>
                        <a:t>Media Description</a:t>
                      </a:r>
                      <a:endParaRPr lang="en-GB" sz="1600" dirty="0">
                        <a:effectLst/>
                        <a:latin typeface="Calibri"/>
                        <a:ea typeface="Calibri"/>
                        <a:cs typeface="Times New Roman"/>
                      </a:endParaRPr>
                    </a:p>
                  </a:txBody>
                  <a:tcPr marL="49888" marR="49888" marT="0" marB="0"/>
                </a:tc>
              </a:tr>
              <a:tr h="296132">
                <a:tc>
                  <a:txBody>
                    <a:bodyPr/>
                    <a:lstStyle/>
                    <a:p>
                      <a:pPr>
                        <a:lnSpc>
                          <a:spcPct val="115000"/>
                        </a:lnSpc>
                        <a:spcAft>
                          <a:spcPts val="0"/>
                        </a:spcAft>
                      </a:pPr>
                      <a:r>
                        <a:rPr lang="en-GB" sz="1200" dirty="0">
                          <a:effectLst/>
                        </a:rPr>
                        <a:t>MCV-77</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Disinfection</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iodinated strong base anion, SBA, exchange resin</a:t>
                      </a:r>
                      <a:endParaRPr lang="en-GB" sz="1200" dirty="0">
                        <a:effectLst/>
                        <a:latin typeface="Calibri"/>
                        <a:ea typeface="Calibri"/>
                        <a:cs typeface="Times New Roman"/>
                      </a:endParaRPr>
                    </a:p>
                  </a:txBody>
                  <a:tcPr marL="49888" marR="49888" marT="0" marB="0"/>
                </a:tc>
              </a:tr>
              <a:tr h="736421">
                <a:tc>
                  <a:txBody>
                    <a:bodyPr/>
                    <a:lstStyle/>
                    <a:p>
                      <a:pPr>
                        <a:lnSpc>
                          <a:spcPct val="115000"/>
                        </a:lnSpc>
                        <a:spcAft>
                          <a:spcPts val="0"/>
                        </a:spcAft>
                      </a:pPr>
                      <a:r>
                        <a:rPr lang="en-GB" sz="1200" dirty="0">
                          <a:effectLst/>
                        </a:rPr>
                        <a:t>IRN-150</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Removal of </a:t>
                      </a:r>
                      <a:r>
                        <a:rPr lang="en-GB" sz="1200" dirty="0" smtClean="0">
                          <a:effectLst/>
                        </a:rPr>
                        <a:t>anions</a:t>
                      </a:r>
                      <a:r>
                        <a:rPr lang="en-GB" sz="1200" baseline="0" dirty="0" smtClean="0">
                          <a:effectLst/>
                        </a:rPr>
                        <a:t> </a:t>
                      </a:r>
                      <a:r>
                        <a:rPr lang="en-GB" sz="1200" dirty="0" smtClean="0">
                          <a:effectLst/>
                        </a:rPr>
                        <a:t>and </a:t>
                      </a:r>
                      <a:r>
                        <a:rPr lang="en-GB" sz="1200" dirty="0" err="1">
                          <a:effectLst/>
                        </a:rPr>
                        <a:t>cations</a:t>
                      </a:r>
                      <a:endParaRPr lang="en-GB" sz="1200" dirty="0">
                        <a:effectLst/>
                      </a:endParaRP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mixture of gel types strong </a:t>
                      </a:r>
                      <a:r>
                        <a:rPr lang="en-GB" sz="1200" dirty="0" smtClean="0">
                          <a:effectLst/>
                        </a:rPr>
                        <a:t>acid</a:t>
                      </a:r>
                      <a:r>
                        <a:rPr lang="en-GB" sz="1200" baseline="0" dirty="0" smtClean="0">
                          <a:effectLst/>
                        </a:rPr>
                        <a:t> </a:t>
                      </a:r>
                      <a:r>
                        <a:rPr lang="en-GB" sz="1200" dirty="0" err="1" smtClean="0">
                          <a:effectLst/>
                        </a:rPr>
                        <a:t>cation</a:t>
                      </a:r>
                      <a:r>
                        <a:rPr lang="en-GB" sz="1200" dirty="0" smtClean="0">
                          <a:effectLst/>
                        </a:rPr>
                        <a:t>, SAC</a:t>
                      </a:r>
                      <a:r>
                        <a:rPr lang="en-GB" sz="1200" dirty="0">
                          <a:effectLst/>
                        </a:rPr>
                        <a:t>, (IRN-77, H+ form) and SBA (</a:t>
                      </a:r>
                      <a:r>
                        <a:rPr lang="en-GB" sz="1200" dirty="0" smtClean="0">
                          <a:effectLst/>
                        </a:rPr>
                        <a:t>IRN</a:t>
                      </a:r>
                      <a:r>
                        <a:rPr lang="en-GB" sz="1200" baseline="0" dirty="0" smtClean="0">
                          <a:effectLst/>
                        </a:rPr>
                        <a:t> </a:t>
                      </a:r>
                      <a:r>
                        <a:rPr lang="en-GB" sz="1200" dirty="0" smtClean="0">
                          <a:effectLst/>
                        </a:rPr>
                        <a:t>78,OH- </a:t>
                      </a:r>
                      <a:r>
                        <a:rPr lang="en-GB" sz="1200" dirty="0">
                          <a:effectLst/>
                        </a:rPr>
                        <a:t>form)</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r>
              <a:tr h="648790">
                <a:tc>
                  <a:txBody>
                    <a:bodyPr/>
                    <a:lstStyle/>
                    <a:p>
                      <a:pPr>
                        <a:lnSpc>
                          <a:spcPct val="115000"/>
                        </a:lnSpc>
                        <a:spcAft>
                          <a:spcPts val="0"/>
                        </a:spcAft>
                      </a:pPr>
                      <a:r>
                        <a:rPr lang="en-GB" sz="1200">
                          <a:effectLst/>
                        </a:rPr>
                        <a:t>IRN-77</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a:effectLst/>
                        </a:rPr>
                        <a:t>Removal of cations</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a:effectLst/>
                        </a:rPr>
                        <a:t>SAC gel exchange resin in the H+ form</a:t>
                      </a:r>
                    </a:p>
                    <a:p>
                      <a:pPr>
                        <a:lnSpc>
                          <a:spcPct val="115000"/>
                        </a:lnSpc>
                        <a:spcAft>
                          <a:spcPts val="0"/>
                        </a:spcAft>
                      </a:pPr>
                      <a:r>
                        <a:rPr lang="en-GB" sz="1200">
                          <a:effectLst/>
                        </a:rPr>
                        <a:t> </a:t>
                      </a:r>
                      <a:endParaRPr lang="en-GB" sz="1200">
                        <a:effectLst/>
                        <a:latin typeface="Calibri"/>
                        <a:ea typeface="Calibri"/>
                        <a:cs typeface="Times New Roman"/>
                      </a:endParaRPr>
                    </a:p>
                  </a:txBody>
                  <a:tcPr marL="49888" marR="49888" marT="0" marB="0"/>
                </a:tc>
              </a:tr>
              <a:tr h="736421">
                <a:tc>
                  <a:txBody>
                    <a:bodyPr/>
                    <a:lstStyle/>
                    <a:p>
                      <a:pPr>
                        <a:lnSpc>
                          <a:spcPct val="115000"/>
                        </a:lnSpc>
                        <a:spcAft>
                          <a:spcPts val="0"/>
                        </a:spcAft>
                      </a:pPr>
                      <a:r>
                        <a:rPr lang="en-GB" sz="1200">
                          <a:effectLst/>
                        </a:rPr>
                        <a:t>IRA-68</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Removal of </a:t>
                      </a:r>
                      <a:r>
                        <a:rPr lang="en-GB" sz="1200" dirty="0" smtClean="0">
                          <a:effectLst/>
                        </a:rPr>
                        <a:t>strong</a:t>
                      </a:r>
                      <a:r>
                        <a:rPr lang="en-GB" sz="1200" baseline="0" dirty="0" smtClean="0">
                          <a:effectLst/>
                        </a:rPr>
                        <a:t> </a:t>
                      </a:r>
                      <a:r>
                        <a:rPr lang="en-GB" sz="1200" dirty="0" smtClean="0">
                          <a:effectLst/>
                        </a:rPr>
                        <a:t>and </a:t>
                      </a:r>
                      <a:r>
                        <a:rPr lang="en-GB" sz="1200" dirty="0">
                          <a:effectLst/>
                        </a:rPr>
                        <a:t>weak acids</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weak base anion, WBA, gel exchange </a:t>
                      </a:r>
                      <a:r>
                        <a:rPr lang="en-GB" sz="1200" dirty="0" smtClean="0">
                          <a:effectLst/>
                        </a:rPr>
                        <a:t>resin</a:t>
                      </a:r>
                      <a:r>
                        <a:rPr lang="en-GB" sz="1200" baseline="0" dirty="0" smtClean="0">
                          <a:effectLst/>
                        </a:rPr>
                        <a:t> </a:t>
                      </a:r>
                      <a:r>
                        <a:rPr lang="en-GB" sz="1200" dirty="0" smtClean="0">
                          <a:effectLst/>
                        </a:rPr>
                        <a:t>in </a:t>
                      </a:r>
                      <a:r>
                        <a:rPr lang="en-GB" sz="1200" dirty="0">
                          <a:effectLst/>
                        </a:rPr>
                        <a:t>the free base form</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r>
              <a:tr h="486033">
                <a:tc>
                  <a:txBody>
                    <a:bodyPr/>
                    <a:lstStyle/>
                    <a:p>
                      <a:pPr>
                        <a:lnSpc>
                          <a:spcPct val="115000"/>
                        </a:lnSpc>
                        <a:spcAft>
                          <a:spcPts val="0"/>
                        </a:spcAft>
                      </a:pPr>
                      <a:r>
                        <a:rPr lang="en-GB" sz="1200" dirty="0">
                          <a:effectLst/>
                        </a:rPr>
                        <a:t>580-26</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Removal </a:t>
                      </a:r>
                      <a:r>
                        <a:rPr lang="en-GB" sz="1200" dirty="0" smtClean="0">
                          <a:effectLst/>
                        </a:rPr>
                        <a:t>of</a:t>
                      </a:r>
                      <a:r>
                        <a:rPr lang="en-GB" sz="1200" baseline="0" dirty="0" smtClean="0">
                          <a:effectLst/>
                        </a:rPr>
                        <a:t> </a:t>
                      </a:r>
                      <a:r>
                        <a:rPr lang="en-GB" sz="1200" dirty="0" smtClean="0">
                          <a:effectLst/>
                        </a:rPr>
                        <a:t>nonpolar </a:t>
                      </a:r>
                      <a:r>
                        <a:rPr lang="en-GB" sz="1200" dirty="0">
                          <a:effectLst/>
                        </a:rPr>
                        <a:t>organics</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a:effectLst/>
                        </a:rPr>
                        <a:t>coconut-shell based activated carbon</a:t>
                      </a:r>
                    </a:p>
                    <a:p>
                      <a:pPr>
                        <a:lnSpc>
                          <a:spcPct val="115000"/>
                        </a:lnSpc>
                        <a:spcAft>
                          <a:spcPts val="0"/>
                        </a:spcAft>
                      </a:pPr>
                      <a:r>
                        <a:rPr lang="en-GB" sz="1200">
                          <a:effectLst/>
                        </a:rPr>
                        <a:t> </a:t>
                      </a:r>
                      <a:endParaRPr lang="en-GB" sz="1200">
                        <a:effectLst/>
                        <a:latin typeface="Calibri"/>
                        <a:ea typeface="Calibri"/>
                        <a:cs typeface="Times New Roman"/>
                      </a:endParaRPr>
                    </a:p>
                  </a:txBody>
                  <a:tcPr marL="49888" marR="49888" marT="0" marB="0"/>
                </a:tc>
              </a:tr>
              <a:tr h="486033">
                <a:tc>
                  <a:txBody>
                    <a:bodyPr/>
                    <a:lstStyle/>
                    <a:p>
                      <a:pPr>
                        <a:lnSpc>
                          <a:spcPct val="115000"/>
                        </a:lnSpc>
                        <a:spcAft>
                          <a:spcPts val="0"/>
                        </a:spcAft>
                      </a:pPr>
                      <a:r>
                        <a:rPr lang="en-GB" sz="1200">
                          <a:effectLst/>
                        </a:rPr>
                        <a:t>APA</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Removal </a:t>
                      </a:r>
                      <a:r>
                        <a:rPr lang="en-GB" sz="1200" dirty="0" smtClean="0">
                          <a:effectLst/>
                        </a:rPr>
                        <a:t>of</a:t>
                      </a:r>
                      <a:r>
                        <a:rPr lang="en-GB" sz="1200" baseline="0" dirty="0" smtClean="0">
                          <a:effectLst/>
                        </a:rPr>
                        <a:t> </a:t>
                      </a:r>
                      <a:r>
                        <a:rPr lang="en-GB" sz="1200" dirty="0" smtClean="0">
                          <a:effectLst/>
                        </a:rPr>
                        <a:t>nonpolar </a:t>
                      </a:r>
                      <a:r>
                        <a:rPr lang="en-GB" sz="1200" dirty="0">
                          <a:effectLst/>
                        </a:rPr>
                        <a:t>organics</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a:effectLst/>
                        </a:rPr>
                        <a:t>bituminous-coal based activated carbon</a:t>
                      </a:r>
                    </a:p>
                    <a:p>
                      <a:pPr>
                        <a:lnSpc>
                          <a:spcPct val="115000"/>
                        </a:lnSpc>
                        <a:spcAft>
                          <a:spcPts val="0"/>
                        </a:spcAft>
                      </a:pPr>
                      <a:r>
                        <a:rPr lang="en-GB" sz="1200">
                          <a:effectLst/>
                        </a:rPr>
                        <a:t> </a:t>
                      </a:r>
                      <a:endParaRPr lang="en-GB" sz="1200">
                        <a:effectLst/>
                        <a:latin typeface="Calibri"/>
                        <a:ea typeface="Calibri"/>
                        <a:cs typeface="Times New Roman"/>
                      </a:endParaRPr>
                    </a:p>
                  </a:txBody>
                  <a:tcPr marL="49888" marR="49888" marT="0" marB="0"/>
                </a:tc>
              </a:tr>
              <a:tr h="486033">
                <a:tc>
                  <a:txBody>
                    <a:bodyPr/>
                    <a:lstStyle/>
                    <a:p>
                      <a:pPr>
                        <a:lnSpc>
                          <a:spcPct val="115000"/>
                        </a:lnSpc>
                        <a:spcAft>
                          <a:spcPts val="0"/>
                        </a:spcAft>
                      </a:pPr>
                      <a:r>
                        <a:rPr lang="en-GB" sz="1200">
                          <a:effectLst/>
                        </a:rPr>
                        <a:t>XAD-4</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Removal </a:t>
                      </a:r>
                      <a:r>
                        <a:rPr lang="en-GB" sz="1200" dirty="0" smtClean="0">
                          <a:effectLst/>
                        </a:rPr>
                        <a:t>of</a:t>
                      </a:r>
                      <a:r>
                        <a:rPr lang="en-GB" sz="1200" baseline="0" dirty="0" smtClean="0">
                          <a:effectLst/>
                        </a:rPr>
                        <a:t> </a:t>
                      </a:r>
                      <a:r>
                        <a:rPr lang="en-GB" sz="1200" dirty="0" smtClean="0">
                          <a:effectLst/>
                        </a:rPr>
                        <a:t>nonpolar </a:t>
                      </a:r>
                      <a:r>
                        <a:rPr lang="en-GB" sz="1200" dirty="0">
                          <a:effectLst/>
                        </a:rPr>
                        <a:t>organics</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a:effectLst/>
                        </a:rPr>
                        <a:t>polymeric adsorbent</a:t>
                      </a:r>
                    </a:p>
                    <a:p>
                      <a:pPr>
                        <a:lnSpc>
                          <a:spcPct val="115000"/>
                        </a:lnSpc>
                        <a:spcAft>
                          <a:spcPts val="0"/>
                        </a:spcAft>
                      </a:pPr>
                      <a:r>
                        <a:rPr lang="en-GB" sz="1200">
                          <a:effectLst/>
                        </a:rPr>
                        <a:t> </a:t>
                      </a:r>
                      <a:endParaRPr lang="en-GB" sz="1200">
                        <a:effectLst/>
                        <a:latin typeface="Calibri"/>
                        <a:ea typeface="Calibri"/>
                        <a:cs typeface="Times New Roman"/>
                      </a:endParaRPr>
                    </a:p>
                  </a:txBody>
                  <a:tcPr marL="49888" marR="49888" marT="0" marB="0"/>
                </a:tc>
              </a:tr>
              <a:tr h="736421">
                <a:tc>
                  <a:txBody>
                    <a:bodyPr/>
                    <a:lstStyle/>
                    <a:p>
                      <a:pPr>
                        <a:lnSpc>
                          <a:spcPct val="115000"/>
                        </a:lnSpc>
                        <a:spcAft>
                          <a:spcPts val="0"/>
                        </a:spcAft>
                      </a:pPr>
                      <a:r>
                        <a:rPr lang="en-GB" sz="1200">
                          <a:effectLst/>
                        </a:rPr>
                        <a:t>IRN-150</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Removal of </a:t>
                      </a:r>
                      <a:r>
                        <a:rPr lang="en-GB" sz="1200" dirty="0" smtClean="0">
                          <a:effectLst/>
                        </a:rPr>
                        <a:t>anions</a:t>
                      </a:r>
                      <a:r>
                        <a:rPr lang="en-GB" sz="1200" baseline="0" dirty="0" smtClean="0">
                          <a:effectLst/>
                        </a:rPr>
                        <a:t> </a:t>
                      </a:r>
                      <a:r>
                        <a:rPr lang="en-GB" sz="1200" dirty="0" smtClean="0">
                          <a:effectLst/>
                        </a:rPr>
                        <a:t>and </a:t>
                      </a:r>
                      <a:r>
                        <a:rPr lang="en-GB" sz="1200" dirty="0" err="1">
                          <a:effectLst/>
                        </a:rPr>
                        <a:t>cations</a:t>
                      </a:r>
                      <a:endParaRPr lang="en-GB" sz="1200" dirty="0">
                        <a:effectLst/>
                      </a:endParaRP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mixture of gel types SAC (IRN-77 , H+ </a:t>
                      </a:r>
                      <a:r>
                        <a:rPr lang="en-GB" sz="1200" dirty="0" smtClean="0">
                          <a:effectLst/>
                        </a:rPr>
                        <a:t>form)</a:t>
                      </a:r>
                      <a:r>
                        <a:rPr lang="en-GB" sz="1200" baseline="0" dirty="0" smtClean="0">
                          <a:effectLst/>
                        </a:rPr>
                        <a:t> </a:t>
                      </a:r>
                      <a:r>
                        <a:rPr lang="en-GB" sz="1200" dirty="0" smtClean="0">
                          <a:effectLst/>
                        </a:rPr>
                        <a:t>and </a:t>
                      </a:r>
                      <a:r>
                        <a:rPr lang="en-GB" sz="1200" dirty="0">
                          <a:effectLst/>
                        </a:rPr>
                        <a:t>SBA (IRN-78, OH- form)</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r>
              <a:tr h="486033">
                <a:tc>
                  <a:txBody>
                    <a:bodyPr/>
                    <a:lstStyle/>
                    <a:p>
                      <a:pPr>
                        <a:lnSpc>
                          <a:spcPct val="115000"/>
                        </a:lnSpc>
                        <a:spcAft>
                          <a:spcPts val="0"/>
                        </a:spcAft>
                      </a:pPr>
                      <a:r>
                        <a:rPr lang="en-GB" sz="1200">
                          <a:effectLst/>
                        </a:rPr>
                        <a:t>IRN-77</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a:effectLst/>
                        </a:rPr>
                        <a:t>Removal of cations SAC</a:t>
                      </a:r>
                      <a:endParaRPr lang="en-GB" sz="1200">
                        <a:effectLst/>
                        <a:latin typeface="Calibri"/>
                        <a:ea typeface="Calibri"/>
                        <a:cs typeface="Times New Roman"/>
                      </a:endParaRPr>
                    </a:p>
                  </a:txBody>
                  <a:tcPr marL="49888" marR="49888" marT="0" marB="0"/>
                </a:tc>
                <a:tc>
                  <a:txBody>
                    <a:bodyPr/>
                    <a:lstStyle/>
                    <a:p>
                      <a:pPr>
                        <a:lnSpc>
                          <a:spcPct val="115000"/>
                        </a:lnSpc>
                        <a:spcAft>
                          <a:spcPts val="0"/>
                        </a:spcAft>
                      </a:pPr>
                      <a:r>
                        <a:rPr lang="en-GB" sz="1200" dirty="0">
                          <a:effectLst/>
                        </a:rPr>
                        <a:t>gel exchange resin in the H+ form</a:t>
                      </a:r>
                    </a:p>
                    <a:p>
                      <a:pPr>
                        <a:lnSpc>
                          <a:spcPct val="115000"/>
                        </a:lnSpc>
                        <a:spcAft>
                          <a:spcPts val="0"/>
                        </a:spcAft>
                      </a:pPr>
                      <a:r>
                        <a:rPr lang="en-GB" sz="1200" dirty="0">
                          <a:effectLst/>
                        </a:rPr>
                        <a:t> </a:t>
                      </a:r>
                      <a:endParaRPr lang="en-GB" sz="1200" dirty="0">
                        <a:effectLst/>
                        <a:latin typeface="Calibri"/>
                        <a:ea typeface="Calibri"/>
                        <a:cs typeface="Times New Roman"/>
                      </a:endParaRPr>
                    </a:p>
                  </a:txBody>
                  <a:tcPr marL="49888" marR="49888" marT="0" marB="0"/>
                </a:tc>
              </a:tr>
            </a:tbl>
          </a:graphicData>
        </a:graphic>
      </p:graphicFrame>
      <p:sp>
        <p:nvSpPr>
          <p:cNvPr id="22" name="TextBox 21"/>
          <p:cNvSpPr txBox="1"/>
          <p:nvPr/>
        </p:nvSpPr>
        <p:spPr>
          <a:xfrm>
            <a:off x="3923928" y="6453336"/>
            <a:ext cx="5256584" cy="276999"/>
          </a:xfrm>
          <a:prstGeom prst="rect">
            <a:avLst/>
          </a:prstGeom>
          <a:noFill/>
        </p:spPr>
        <p:txBody>
          <a:bodyPr wrap="square" rtlCol="0">
            <a:spAutoFit/>
          </a:bodyPr>
          <a:lstStyle/>
          <a:p>
            <a:r>
              <a:rPr lang="en-GB" sz="1200" dirty="0" smtClean="0"/>
              <a:t>Ref. David Robert </a:t>
            </a:r>
            <a:r>
              <a:rPr lang="en-GB" sz="1200" dirty="0" err="1" smtClean="0"/>
              <a:t>Hokanson</a:t>
            </a:r>
            <a:r>
              <a:rPr lang="en-GB" sz="1200" dirty="0" smtClean="0"/>
              <a:t>, </a:t>
            </a:r>
            <a:r>
              <a:rPr lang="en-GB" sz="1200" b="1" dirty="0"/>
              <a:t>MICHIGAN TECHNOLOGICAL UNIVERSITY</a:t>
            </a:r>
            <a:endParaRPr lang="en-GB" sz="1200" dirty="0"/>
          </a:p>
        </p:txBody>
      </p:sp>
    </p:spTree>
    <p:extLst>
      <p:ext uri="{BB962C8B-B14F-4D97-AF65-F5344CB8AC3E}">
        <p14:creationId xmlns:p14="http://schemas.microsoft.com/office/powerpoint/2010/main" val="1506728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Water Storage</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457200" y="1600200"/>
            <a:ext cx="8229600" cy="499715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smtClean="0"/>
              <a:t>The water prior to Recycling must be stored. Based on daily recycling of 200.4 kg/day the tank would need to contain that volume plus a safety factor of 10%.</a:t>
            </a:r>
          </a:p>
          <a:p>
            <a:r>
              <a:rPr lang="en-GB" sz="1800" dirty="0" smtClean="0"/>
              <a:t>Thus the Water Tank before the process must store 220.5 kg, which corresponds to a volume of approximately 220.5 Litres.  This volume includes the 20 kg/ day that will come from the urea treatment process that will join the water recovery process at the start. </a:t>
            </a:r>
          </a:p>
          <a:p>
            <a:r>
              <a:rPr lang="en-GB" sz="1800" dirty="0" smtClean="0"/>
              <a:t>Post Water Treatment </a:t>
            </a:r>
          </a:p>
          <a:p>
            <a:r>
              <a:rPr lang="en-GB" sz="1800" dirty="0" smtClean="0"/>
              <a:t>At 99 % Recovery Rate the amount of water obtained is 198.5 kg/day. Including a safety factor of 10% the total tank should accommodate 218.3 kg/day, corresponding to a volume of 218.3 litres.</a:t>
            </a:r>
            <a:r>
              <a:rPr lang="en-GB" sz="3600" dirty="0" smtClean="0"/>
              <a:t> </a:t>
            </a:r>
          </a:p>
          <a:p>
            <a:endParaRPr lang="en-GB" dirty="0" smtClean="0"/>
          </a:p>
          <a:p>
            <a:endParaRPr lang="en-GB" dirty="0" smtClean="0"/>
          </a:p>
          <a:p>
            <a:endParaRPr lang="en-GB" dirty="0" smtClean="0"/>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2569" y="4941168"/>
            <a:ext cx="6102350" cy="123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3421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1740870174"/>
              </p:ext>
            </p:extLst>
          </p:nvPr>
        </p:nvGraphicFramePr>
        <p:xfrm>
          <a:off x="1379984" y="2750661"/>
          <a:ext cx="6096000" cy="1112520"/>
        </p:xfrm>
        <a:graphic>
          <a:graphicData uri="http://schemas.openxmlformats.org/drawingml/2006/table">
            <a:tbl>
              <a:tblPr firstRow="1" bandRow="1">
                <a:tableStyleId>{5940675A-B579-460E-94D1-54222C63F5DA}</a:tableStyleId>
              </a:tblPr>
              <a:tblGrid>
                <a:gridCol w="3048000"/>
                <a:gridCol w="3048000"/>
              </a:tblGrid>
              <a:tr h="370840">
                <a:tc>
                  <a:txBody>
                    <a:bodyPr/>
                    <a:lstStyle/>
                    <a:p>
                      <a:r>
                        <a:rPr lang="en-US" dirty="0" smtClean="0"/>
                        <a:t>Tank</a:t>
                      </a:r>
                      <a:r>
                        <a:rPr lang="en-US" baseline="0" dirty="0" smtClean="0"/>
                        <a:t> Storage</a:t>
                      </a:r>
                      <a:endParaRPr lang="en-US" dirty="0"/>
                    </a:p>
                  </a:txBody>
                  <a:tcPr/>
                </a:tc>
                <a:tc>
                  <a:txBody>
                    <a:bodyPr/>
                    <a:lstStyle/>
                    <a:p>
                      <a:r>
                        <a:rPr lang="en-US" dirty="0" smtClean="0"/>
                        <a:t>Volume (</a:t>
                      </a:r>
                      <a:r>
                        <a:rPr lang="en-US" dirty="0" err="1" smtClean="0"/>
                        <a:t>Litres</a:t>
                      </a:r>
                      <a:r>
                        <a:rPr lang="en-US" dirty="0" smtClean="0"/>
                        <a:t>)</a:t>
                      </a:r>
                      <a:endParaRPr lang="en-US" dirty="0"/>
                    </a:p>
                  </a:txBody>
                  <a:tcPr/>
                </a:tc>
              </a:tr>
              <a:tr h="370840">
                <a:tc>
                  <a:txBody>
                    <a:bodyPr/>
                    <a:lstStyle/>
                    <a:p>
                      <a:r>
                        <a:rPr lang="en-US" dirty="0" smtClean="0"/>
                        <a:t>Water</a:t>
                      </a:r>
                      <a:r>
                        <a:rPr lang="en-US" baseline="0" dirty="0" smtClean="0"/>
                        <a:t> Pre-Treatment</a:t>
                      </a:r>
                      <a:endParaRPr lang="en-US" dirty="0"/>
                    </a:p>
                  </a:txBody>
                  <a:tcPr/>
                </a:tc>
                <a:tc>
                  <a:txBody>
                    <a:bodyPr/>
                    <a:lstStyle/>
                    <a:p>
                      <a:r>
                        <a:rPr lang="en-US" dirty="0" smtClean="0"/>
                        <a:t>9.2</a:t>
                      </a:r>
                    </a:p>
                  </a:txBody>
                  <a:tcPr/>
                </a:tc>
              </a:tr>
              <a:tr h="370840">
                <a:tc>
                  <a:txBody>
                    <a:bodyPr/>
                    <a:lstStyle/>
                    <a:p>
                      <a:r>
                        <a:rPr lang="en-US" dirty="0" smtClean="0"/>
                        <a:t>Water</a:t>
                      </a:r>
                      <a:r>
                        <a:rPr lang="en-US" baseline="0" dirty="0" smtClean="0"/>
                        <a:t> Post-Treatment</a:t>
                      </a:r>
                      <a:endParaRPr lang="en-US" dirty="0"/>
                    </a:p>
                  </a:txBody>
                  <a:tcPr/>
                </a:tc>
                <a:tc>
                  <a:txBody>
                    <a:bodyPr/>
                    <a:lstStyle/>
                    <a:p>
                      <a:r>
                        <a:rPr lang="en-US" dirty="0" smtClean="0"/>
                        <a:t>9.1</a:t>
                      </a:r>
                      <a:endParaRPr lang="en-US" dirty="0"/>
                    </a:p>
                  </a:txBody>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464970074"/>
              </p:ext>
            </p:extLst>
          </p:nvPr>
        </p:nvGraphicFramePr>
        <p:xfrm>
          <a:off x="1379984" y="4869160"/>
          <a:ext cx="6096000" cy="1112520"/>
        </p:xfrm>
        <a:graphic>
          <a:graphicData uri="http://schemas.openxmlformats.org/drawingml/2006/table">
            <a:tbl>
              <a:tblPr firstRow="1" bandRow="1">
                <a:tableStyleId>{5940675A-B579-460E-94D1-54222C63F5DA}</a:tableStyleId>
              </a:tblPr>
              <a:tblGrid>
                <a:gridCol w="3048000"/>
                <a:gridCol w="3048000"/>
              </a:tblGrid>
              <a:tr h="370840">
                <a:tc>
                  <a:txBody>
                    <a:bodyPr/>
                    <a:lstStyle/>
                    <a:p>
                      <a:r>
                        <a:rPr lang="en-US" dirty="0" smtClean="0"/>
                        <a:t>Tank</a:t>
                      </a:r>
                      <a:r>
                        <a:rPr lang="en-US" baseline="0" dirty="0" smtClean="0"/>
                        <a:t> Storage</a:t>
                      </a:r>
                      <a:endParaRPr lang="en-US" dirty="0"/>
                    </a:p>
                  </a:txBody>
                  <a:tcPr/>
                </a:tc>
                <a:tc>
                  <a:txBody>
                    <a:bodyPr/>
                    <a:lstStyle/>
                    <a:p>
                      <a:r>
                        <a:rPr lang="en-US" dirty="0" smtClean="0"/>
                        <a:t>Volume (</a:t>
                      </a:r>
                      <a:r>
                        <a:rPr lang="en-US" dirty="0" err="1" smtClean="0"/>
                        <a:t>Litres</a:t>
                      </a:r>
                      <a:r>
                        <a:rPr lang="en-US" dirty="0" smtClean="0"/>
                        <a:t>)</a:t>
                      </a:r>
                      <a:endParaRPr lang="en-US" dirty="0"/>
                    </a:p>
                  </a:txBody>
                  <a:tcPr/>
                </a:tc>
              </a:tr>
              <a:tr h="370840">
                <a:tc>
                  <a:txBody>
                    <a:bodyPr/>
                    <a:lstStyle/>
                    <a:p>
                      <a:r>
                        <a:rPr lang="en-US" dirty="0" smtClean="0"/>
                        <a:t>Water</a:t>
                      </a:r>
                      <a:r>
                        <a:rPr lang="en-US" baseline="0" dirty="0" smtClean="0"/>
                        <a:t> Pre-Treatment</a:t>
                      </a:r>
                      <a:endParaRPr lang="en-US" dirty="0"/>
                    </a:p>
                  </a:txBody>
                  <a:tcPr/>
                </a:tc>
                <a:tc>
                  <a:txBody>
                    <a:bodyPr/>
                    <a:lstStyle/>
                    <a:p>
                      <a:r>
                        <a:rPr lang="en-US" dirty="0" smtClean="0"/>
                        <a:t>110.3</a:t>
                      </a:r>
                    </a:p>
                  </a:txBody>
                  <a:tcPr/>
                </a:tc>
              </a:tr>
              <a:tr h="370840">
                <a:tc>
                  <a:txBody>
                    <a:bodyPr/>
                    <a:lstStyle/>
                    <a:p>
                      <a:r>
                        <a:rPr lang="en-US" dirty="0" smtClean="0"/>
                        <a:t>Water</a:t>
                      </a:r>
                      <a:r>
                        <a:rPr lang="en-US" baseline="0" dirty="0" smtClean="0"/>
                        <a:t> Post-Treatment</a:t>
                      </a:r>
                      <a:endParaRPr lang="en-US" dirty="0"/>
                    </a:p>
                  </a:txBody>
                  <a:tcPr/>
                </a:tc>
                <a:tc>
                  <a:txBody>
                    <a:bodyPr/>
                    <a:lstStyle/>
                    <a:p>
                      <a:r>
                        <a:rPr lang="en-US" dirty="0" smtClean="0"/>
                        <a:t>109.2</a:t>
                      </a:r>
                      <a:endParaRPr lang="en-US" dirty="0"/>
                    </a:p>
                  </a:txBody>
                  <a:tcPr/>
                </a:tc>
              </a:tr>
            </a:tbl>
          </a:graphicData>
        </a:graphic>
      </p:graphicFrame>
      <p:sp>
        <p:nvSpPr>
          <p:cNvPr id="21" name="Title 1"/>
          <p:cNvSpPr txBox="1">
            <a:spLocks/>
          </p:cNvSpPr>
          <p:nvPr/>
        </p:nvSpPr>
        <p:spPr>
          <a:xfrm>
            <a:off x="313184" y="836712"/>
            <a:ext cx="82296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latin typeface="Arial" pitchFamily="34" charset="0"/>
                <a:cs typeface="Arial" pitchFamily="34" charset="0"/>
              </a:rPr>
              <a:t>Alternative Rate of Recycling Storage</a:t>
            </a:r>
            <a:endParaRPr lang="en-US" sz="2400" b="1" dirty="0">
              <a:latin typeface="Arial" pitchFamily="34" charset="0"/>
              <a:cs typeface="Arial" pitchFamily="34" charset="0"/>
            </a:endParaRPr>
          </a:p>
        </p:txBody>
      </p:sp>
      <p:sp>
        <p:nvSpPr>
          <p:cNvPr id="22"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GB" dirty="0" smtClean="0"/>
          </a:p>
          <a:p>
            <a:r>
              <a:rPr lang="en-GB" sz="2400" b="1" dirty="0" smtClean="0"/>
              <a:t>Hourly Basis</a:t>
            </a:r>
            <a:endParaRPr lang="en-GB" sz="2400" dirty="0" smtClean="0"/>
          </a:p>
          <a:p>
            <a:endParaRPr lang="en-US" dirty="0" smtClean="0"/>
          </a:p>
          <a:p>
            <a:endParaRPr lang="en-US" dirty="0" smtClean="0"/>
          </a:p>
          <a:p>
            <a:endParaRPr lang="en-US" dirty="0" smtClean="0"/>
          </a:p>
          <a:p>
            <a:r>
              <a:rPr lang="en-US" sz="2400" b="1" dirty="0" smtClean="0"/>
              <a:t>Twice a day</a:t>
            </a:r>
          </a:p>
          <a:p>
            <a:endParaRPr lang="en-US" dirty="0"/>
          </a:p>
        </p:txBody>
      </p:sp>
    </p:spTree>
    <p:extLst>
      <p:ext uri="{BB962C8B-B14F-4D97-AF65-F5344CB8AC3E}">
        <p14:creationId xmlns:p14="http://schemas.microsoft.com/office/powerpoint/2010/main" val="27314021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1" y="980728"/>
            <a:ext cx="4216612" cy="58931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latin typeface="Arial" pitchFamily="34" charset="0"/>
                <a:cs typeface="Arial" pitchFamily="34" charset="0"/>
              </a:rPr>
              <a:t>Urine Processer Storage</a:t>
            </a:r>
            <a:endParaRPr lang="en-US" sz="2400" b="1"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b="1" dirty="0" smtClean="0"/>
              <a:t>The Urine Tank for the Urine Processor should be collected and recycled once daily </a:t>
            </a:r>
            <a:endParaRPr lang="en-GB" sz="2400" dirty="0" smtClean="0"/>
          </a:p>
          <a:p>
            <a:endParaRPr lang="en-GB" dirty="0" smtClean="0"/>
          </a:p>
          <a:p>
            <a:endParaRPr lang="en-GB" sz="2400" dirty="0" smtClean="0"/>
          </a:p>
          <a:p>
            <a:endParaRPr lang="en-GB" sz="2400" dirty="0" smtClean="0"/>
          </a:p>
          <a:p>
            <a:r>
              <a:rPr lang="en-GB" sz="2400" dirty="0" smtClean="0"/>
              <a:t>Materials?</a:t>
            </a:r>
          </a:p>
          <a:p>
            <a:r>
              <a:rPr lang="en-US" sz="2400" dirty="0" smtClean="0"/>
              <a:t>Does this storage provide an acceptable hold up time?</a:t>
            </a:r>
            <a:endParaRPr lang="en-GB" sz="2400" dirty="0" smtClean="0"/>
          </a:p>
          <a:p>
            <a:r>
              <a:rPr lang="en-GB" sz="2400" dirty="0" smtClean="0"/>
              <a:t>Long term storage can occur in Teflon bags</a:t>
            </a:r>
          </a:p>
          <a:p>
            <a:r>
              <a:rPr lang="en-US" sz="2400" dirty="0" smtClean="0"/>
              <a:t>Ultimately decided water should be recycled on a daily basis.</a:t>
            </a:r>
            <a:endParaRPr lang="en-US" sz="24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7739" y="2599295"/>
            <a:ext cx="6102350"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58708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1. Design </a:t>
            </a:r>
          </a:p>
          <a:p>
            <a:r>
              <a:rPr lang="en-GB" sz="1200" b="1" dirty="0" smtClean="0">
                <a:latin typeface="Arial" pitchFamily="34" charset="0"/>
                <a:cs typeface="Arial" pitchFamily="34" charset="0"/>
              </a:rPr>
              <a:t>objectives</a:t>
            </a:r>
            <a:endParaRPr lang="en-GB" sz="1200" b="1" dirty="0">
              <a:latin typeface="Arial" pitchFamily="34" charset="0"/>
              <a:cs typeface="Arial" pitchFamily="34" charset="0"/>
            </a:endParaRPr>
          </a:p>
        </p:txBody>
      </p:sp>
      <p:sp>
        <p:nvSpPr>
          <p:cNvPr id="4" name="TextBox 3"/>
          <p:cNvSpPr txBox="1"/>
          <p:nvPr/>
        </p:nvSpPr>
        <p:spPr>
          <a:xfrm>
            <a:off x="197260" y="836712"/>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Design Brief</a:t>
            </a:r>
            <a:endParaRPr lang="en-GB" sz="2400" b="1" dirty="0">
              <a:latin typeface="Arial" pitchFamily="34" charset="0"/>
              <a:cs typeface="Arial" pitchFamily="34" charset="0"/>
            </a:endParaRPr>
          </a:p>
        </p:txBody>
      </p:sp>
      <p:sp>
        <p:nvSpPr>
          <p:cNvPr id="10" name="TextBox 9"/>
          <p:cNvSpPr txBox="1"/>
          <p:nvPr/>
        </p:nvSpPr>
        <p:spPr>
          <a:xfrm>
            <a:off x="825281" y="1412776"/>
            <a:ext cx="7995191" cy="5078313"/>
          </a:xfrm>
          <a:prstGeom prst="rect">
            <a:avLst/>
          </a:prstGeom>
          <a:noFill/>
        </p:spPr>
        <p:txBody>
          <a:bodyPr wrap="square" rtlCol="0">
            <a:spAutoFit/>
          </a:bodyPr>
          <a:lstStyle/>
          <a:p>
            <a:r>
              <a:rPr lang="en-GB" dirty="0">
                <a:latin typeface="Arial" pitchFamily="34" charset="0"/>
                <a:cs typeface="Arial" pitchFamily="34" charset="0"/>
              </a:rPr>
              <a:t>Your consulting company has been hired by the Mars Exploration Consortium, represented by </a:t>
            </a:r>
            <a:r>
              <a:rPr lang="en-GB" dirty="0" err="1">
                <a:latin typeface="Arial" pitchFamily="34" charset="0"/>
                <a:cs typeface="Arial" pitchFamily="34" charset="0"/>
              </a:rPr>
              <a:t>Drs.</a:t>
            </a:r>
            <a:r>
              <a:rPr lang="en-GB" dirty="0">
                <a:latin typeface="Arial" pitchFamily="34" charset="0"/>
                <a:cs typeface="Arial" pitchFamily="34" charset="0"/>
              </a:rPr>
              <a:t> </a:t>
            </a:r>
            <a:r>
              <a:rPr lang="en-GB" dirty="0" err="1">
                <a:latin typeface="Arial" pitchFamily="34" charset="0"/>
                <a:cs typeface="Arial" pitchFamily="34" charset="0"/>
              </a:rPr>
              <a:t>Sarkisov</a:t>
            </a:r>
            <a:r>
              <a:rPr lang="en-GB" dirty="0">
                <a:latin typeface="Arial" pitchFamily="34" charset="0"/>
                <a:cs typeface="Arial" pitchFamily="34" charset="0"/>
              </a:rPr>
              <a:t> and </a:t>
            </a:r>
            <a:r>
              <a:rPr lang="en-GB" dirty="0" err="1">
                <a:latin typeface="Arial" pitchFamily="34" charset="0"/>
                <a:cs typeface="Arial" pitchFamily="34" charset="0"/>
              </a:rPr>
              <a:t>Valluri</a:t>
            </a:r>
            <a:r>
              <a:rPr lang="en-GB" dirty="0">
                <a:latin typeface="Arial" pitchFamily="34" charset="0"/>
                <a:cs typeface="Arial" pitchFamily="34" charset="0"/>
              </a:rPr>
              <a:t>. The objective of the consortium is to build a space station on Mars, capable of a continuous support of a 10 member crew.</a:t>
            </a:r>
            <a:br>
              <a:rPr lang="en-GB" dirty="0">
                <a:latin typeface="Arial" pitchFamily="34" charset="0"/>
                <a:cs typeface="Arial" pitchFamily="34" charset="0"/>
              </a:rPr>
            </a:br>
            <a:r>
              <a:rPr lang="en-GB" dirty="0">
                <a:latin typeface="Arial" pitchFamily="34" charset="0"/>
                <a:cs typeface="Arial" pitchFamily="34" charset="0"/>
              </a:rPr>
              <a:t/>
            </a:r>
            <a:br>
              <a:rPr lang="en-GB" dirty="0">
                <a:latin typeface="Arial" pitchFamily="34" charset="0"/>
                <a:cs typeface="Arial" pitchFamily="34" charset="0"/>
              </a:rPr>
            </a:br>
            <a:r>
              <a:rPr lang="en-GB" dirty="0">
                <a:latin typeface="Arial" pitchFamily="34" charset="0"/>
                <a:cs typeface="Arial" pitchFamily="34" charset="0"/>
              </a:rPr>
              <a:t>It has been planned that a re-supply mission should return to Mars every 18 months, with the main resources re-supplied being water, oxygen and food. With the current cost of the re-supplement estimated at £1 M/kg, there is a clear need for intensive onsite recycling of the resources, including water, air and waste. Your company has been hired to develop an integrated recycling solution, with an objective to minimize the weight of the re-supplement cargo.</a:t>
            </a:r>
            <a:br>
              <a:rPr lang="en-GB" dirty="0">
                <a:latin typeface="Arial" pitchFamily="34" charset="0"/>
                <a:cs typeface="Arial" pitchFamily="34" charset="0"/>
              </a:rPr>
            </a:br>
            <a:r>
              <a:rPr lang="en-GB" dirty="0">
                <a:latin typeface="Arial" pitchFamily="34" charset="0"/>
                <a:cs typeface="Arial" pitchFamily="34" charset="0"/>
              </a:rPr>
              <a:t/>
            </a:r>
            <a:br>
              <a:rPr lang="en-GB" dirty="0">
                <a:latin typeface="Arial" pitchFamily="34" charset="0"/>
                <a:cs typeface="Arial" pitchFamily="34" charset="0"/>
              </a:rPr>
            </a:br>
            <a:r>
              <a:rPr lang="en-GB" dirty="0">
                <a:latin typeface="Arial" pitchFamily="34" charset="0"/>
                <a:cs typeface="Arial" pitchFamily="34" charset="0"/>
              </a:rPr>
              <a:t>Other technologies that should be explored along with the recycling, include collection and purification of water on Mars and local production of food stock (high protein vegetables </a:t>
            </a:r>
            <a:r>
              <a:rPr lang="en-GB" dirty="0" err="1">
                <a:latin typeface="Arial" pitchFamily="34" charset="0"/>
                <a:cs typeface="Arial" pitchFamily="34" charset="0"/>
              </a:rPr>
              <a:t>etc</a:t>
            </a:r>
            <a:r>
              <a:rPr lang="en-GB" dirty="0">
                <a:latin typeface="Arial" pitchFamily="34" charset="0"/>
                <a:cs typeface="Arial" pitchFamily="34" charset="0"/>
              </a:rPr>
              <a:t>).</a:t>
            </a:r>
            <a:br>
              <a:rPr lang="en-GB" dirty="0">
                <a:latin typeface="Arial" pitchFamily="34" charset="0"/>
                <a:cs typeface="Arial" pitchFamily="34" charset="0"/>
              </a:rPr>
            </a:br>
            <a:r>
              <a:rPr lang="en-GB" dirty="0">
                <a:latin typeface="Arial" pitchFamily="34" charset="0"/>
                <a:cs typeface="Arial" pitchFamily="34" charset="0"/>
              </a:rPr>
              <a:t/>
            </a:r>
            <a:br>
              <a:rPr lang="en-GB" dirty="0">
                <a:latin typeface="Arial" pitchFamily="34" charset="0"/>
                <a:cs typeface="Arial" pitchFamily="34" charset="0"/>
              </a:rPr>
            </a:br>
            <a:r>
              <a:rPr lang="en-GB" dirty="0">
                <a:latin typeface="Arial" pitchFamily="34" charset="0"/>
                <a:cs typeface="Arial" pitchFamily="34" charset="0"/>
              </a:rPr>
              <a:t>The primary source of energy for the Martial station will be provided by a nuclear reactor with up to 50 </a:t>
            </a:r>
            <a:r>
              <a:rPr lang="en-GB" dirty="0" err="1">
                <a:latin typeface="Arial" pitchFamily="34" charset="0"/>
                <a:cs typeface="Arial" pitchFamily="34" charset="0"/>
              </a:rPr>
              <a:t>MWe</a:t>
            </a:r>
            <a:r>
              <a:rPr lang="en-GB" dirty="0">
                <a:latin typeface="Arial" pitchFamily="34" charset="0"/>
                <a:cs typeface="Arial" pitchFamily="34" charset="0"/>
              </a:rPr>
              <a:t> capacity.</a:t>
            </a:r>
          </a:p>
        </p:txBody>
      </p:sp>
    </p:spTree>
    <p:extLst>
      <p:ext uri="{BB962C8B-B14F-4D97-AF65-F5344CB8AC3E}">
        <p14:creationId xmlns:p14="http://schemas.microsoft.com/office/powerpoint/2010/main" val="3654449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908720"/>
            <a:ext cx="3602360" cy="6613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smtClean="0">
                <a:latin typeface="Arial" pitchFamily="34" charset="0"/>
                <a:cs typeface="Arial" pitchFamily="34" charset="0"/>
              </a:rPr>
              <a:t>Gas-Liquid Separator</a:t>
            </a:r>
            <a:endParaRPr lang="en-US" sz="2400" b="1"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smtClean="0"/>
              <a:t>The PFD shows that the stream exiting the Reactor enters the Gas/Liquid Separator before moving on to the Ion-Exchange bed.</a:t>
            </a:r>
          </a:p>
          <a:p>
            <a:pPr marL="0" indent="0">
              <a:buFont typeface="Arial" pitchFamily="34" charset="0"/>
              <a:buNone/>
            </a:pPr>
            <a:endParaRPr lang="en-GB" sz="2600" smtClean="0"/>
          </a:p>
          <a:p>
            <a:r>
              <a:rPr lang="en-US" sz="2600" smtClean="0"/>
              <a:t>The Stream Leaving the Reactor contains excess carbon dioxide and oxygen which need to be removed from the system.</a:t>
            </a:r>
          </a:p>
          <a:p>
            <a:pPr marL="0" indent="0">
              <a:buFont typeface="Arial" pitchFamily="34" charset="0"/>
              <a:buNone/>
            </a:pPr>
            <a:endParaRPr lang="en-GB" sz="2600" smtClean="0"/>
          </a:p>
          <a:p>
            <a:r>
              <a:rPr lang="en-US" sz="2600" smtClean="0"/>
              <a:t>The Separator needs to be designed to remove the excess Oxygen before the Stream continues to the IX Bed.  </a:t>
            </a:r>
          </a:p>
          <a:p>
            <a:pPr marL="0" indent="0">
              <a:buFont typeface="Arial" pitchFamily="34" charset="0"/>
              <a:buNone/>
            </a:pPr>
            <a:endParaRPr lang="en-GB" sz="2600" smtClean="0"/>
          </a:p>
          <a:p>
            <a:r>
              <a:rPr lang="en-US" sz="2600" smtClean="0"/>
              <a:t>Excess Oxygen can be damaging and so its removal is also important for protecting expensive equipment</a:t>
            </a:r>
            <a:endParaRPr lang="en-GB" sz="2600" smtClean="0"/>
          </a:p>
          <a:p>
            <a:endParaRPr lang="en-US" dirty="0"/>
          </a:p>
        </p:txBody>
      </p:sp>
    </p:spTree>
    <p:extLst>
      <p:ext uri="{BB962C8B-B14F-4D97-AF65-F5344CB8AC3E}">
        <p14:creationId xmlns:p14="http://schemas.microsoft.com/office/powerpoint/2010/main" val="9788099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908720"/>
            <a:ext cx="3602360" cy="6613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smtClean="0">
                <a:latin typeface="Arial" pitchFamily="34" charset="0"/>
                <a:cs typeface="Arial" pitchFamily="34" charset="0"/>
              </a:rPr>
              <a:t>Gas-Liquid Separator</a:t>
            </a:r>
            <a:endParaRPr lang="en-US" sz="2400" b="1" dirty="0">
              <a:latin typeface="Arial" pitchFamily="34" charset="0"/>
              <a:cs typeface="Arial" pitchFamily="34" charset="0"/>
            </a:endParaRPr>
          </a:p>
        </p:txBody>
      </p:sp>
      <p:sp>
        <p:nvSpPr>
          <p:cNvPr id="21" name="Content Placeholder 2"/>
          <p:cNvSpPr txBox="1">
            <a:spLocks/>
          </p:cNvSpPr>
          <p:nvPr/>
        </p:nvSpPr>
        <p:spPr>
          <a:xfrm>
            <a:off x="457200" y="1600200"/>
            <a:ext cx="8229600" cy="4525963"/>
          </a:xfrm>
          <a:prstGeom prst="rect">
            <a:avLst/>
          </a:prstGeom>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smtClean="0"/>
              <a:t>Methods of Removal</a:t>
            </a:r>
          </a:p>
          <a:p>
            <a:pPr marL="0" indent="0">
              <a:buFont typeface="Arial" pitchFamily="34" charset="0"/>
              <a:buNone/>
            </a:pPr>
            <a:endParaRPr lang="en-GB" smtClean="0"/>
          </a:p>
          <a:p>
            <a:r>
              <a:rPr lang="en-US" sz="3800" smtClean="0"/>
              <a:t>In order to determine the Method of Removal the phase and composition of the stream exiting the Reactor needs to be determined</a:t>
            </a:r>
          </a:p>
          <a:p>
            <a:pPr marL="0" indent="0">
              <a:buFont typeface="Arial" pitchFamily="34" charset="0"/>
              <a:buNone/>
            </a:pPr>
            <a:endParaRPr lang="en-GB" sz="3800" smtClean="0"/>
          </a:p>
          <a:p>
            <a:r>
              <a:rPr lang="en-US" sz="3800" smtClean="0"/>
              <a:t>From the PFD it is known excess oxygen needs to be removed. If the oxygen is dissolved in a liquid stream, membrane degasification is an option as it is able to remove the dissolved gas by allowing it to pass through the Gas-Liquid Separation membrane whilst containing the liquid.</a:t>
            </a:r>
          </a:p>
          <a:p>
            <a:pPr marL="0" indent="0">
              <a:buFont typeface="Arial" pitchFamily="34" charset="0"/>
              <a:buNone/>
            </a:pPr>
            <a:endParaRPr lang="en-US" sz="3800" smtClean="0"/>
          </a:p>
          <a:p>
            <a:r>
              <a:rPr lang="en-US" sz="3800" smtClean="0"/>
              <a:t>If the stream contains separated gas and liquid a vertical gas-liquid separator can be used due to low holding time</a:t>
            </a:r>
          </a:p>
          <a:p>
            <a:pPr marL="0" indent="0">
              <a:buFont typeface="Arial" pitchFamily="34" charset="0"/>
              <a:buNone/>
            </a:pPr>
            <a:endParaRPr lang="en-GB" sz="3800" smtClean="0"/>
          </a:p>
          <a:p>
            <a:r>
              <a:rPr lang="en-US" sz="3800" smtClean="0"/>
              <a:t>The reactor by products will remain in the liquid and thus require the ion exchange bed to remove them. </a:t>
            </a:r>
          </a:p>
          <a:p>
            <a:pPr marL="0" indent="0">
              <a:buFont typeface="Arial" pitchFamily="34" charset="0"/>
              <a:buNone/>
            </a:pPr>
            <a:endParaRPr lang="en-GB" sz="3800" smtClean="0"/>
          </a:p>
          <a:p>
            <a:r>
              <a:rPr lang="en-US" sz="3800" smtClean="0"/>
              <a:t>If the stream is completely in gaseous form it will require a gas separator and vice versa is the stream is completely in the liquid form.</a:t>
            </a:r>
            <a:endParaRPr lang="en-GB" sz="3800" smtClean="0"/>
          </a:p>
          <a:p>
            <a:endParaRPr lang="en-US" dirty="0"/>
          </a:p>
        </p:txBody>
      </p:sp>
    </p:spTree>
    <p:extLst>
      <p:ext uri="{BB962C8B-B14F-4D97-AF65-F5344CB8AC3E}">
        <p14:creationId xmlns:p14="http://schemas.microsoft.com/office/powerpoint/2010/main" val="24792775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599" y="836712"/>
            <a:ext cx="4727079" cy="733326"/>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latin typeface="Arial" pitchFamily="34" charset="0"/>
                <a:cs typeface="Arial" pitchFamily="34" charset="0"/>
              </a:rPr>
              <a:t>Assumptions to be Determined?</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Batch process of water? I.e. wastewater collected in a tank and when a level indicator determined the correct volume of wastewater has been reached the process can begin</a:t>
            </a:r>
            <a:r>
              <a:rPr lang="en-GB" dirty="0" smtClean="0"/>
              <a:t>?</a:t>
            </a:r>
          </a:p>
          <a:p>
            <a:r>
              <a:rPr lang="en-US" dirty="0" smtClean="0"/>
              <a:t>What will the level indicator be? I.e. What is the decided flow-rate for the process?</a:t>
            </a:r>
          </a:p>
          <a:p>
            <a:r>
              <a:rPr lang="en-US" dirty="0" smtClean="0"/>
              <a:t>This flow rate will be based on the rate at which waste water will collect? And the rate at which recovered water is needed?</a:t>
            </a:r>
          </a:p>
          <a:p>
            <a:r>
              <a:rPr lang="en-US" dirty="0" smtClean="0"/>
              <a:t>If clean water from initial mission is in storage the latter will not be an issue</a:t>
            </a:r>
          </a:p>
          <a:p>
            <a:r>
              <a:rPr lang="en-US" dirty="0" smtClean="0"/>
              <a:t> How will the water from the initial supply mission be stored? Teflon bags?</a:t>
            </a:r>
          </a:p>
        </p:txBody>
      </p:sp>
    </p:spTree>
    <p:extLst>
      <p:ext uri="{BB962C8B-B14F-4D97-AF65-F5344CB8AC3E}">
        <p14:creationId xmlns:p14="http://schemas.microsoft.com/office/powerpoint/2010/main" val="2825491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pic>
        <p:nvPicPr>
          <p:cNvPr id="21" name="Content Placeholder 6" descr="ntrs.nasa.gov/archive/nasa/casi.ntrs.nasa.gov/20100023422_2010025672.pdf - Google Chrome"/>
          <p:cNvPicPr>
            <a:picLocks noChangeAspect="1"/>
          </p:cNvPicPr>
          <p:nvPr/>
        </p:nvPicPr>
        <p:blipFill rotWithShape="1">
          <a:blip r:embed="rId3">
            <a:extLst>
              <a:ext uri="{28A0092B-C50C-407E-A947-70E740481C1C}">
                <a14:useLocalDpi xmlns:a14="http://schemas.microsoft.com/office/drawing/2010/main" val="0"/>
              </a:ext>
            </a:extLst>
          </a:blip>
          <a:srcRect l="22666" t="27610" r="22222" b="11711"/>
          <a:stretch/>
        </p:blipFill>
        <p:spPr>
          <a:xfrm>
            <a:off x="323528" y="1196751"/>
            <a:ext cx="8424936" cy="4993813"/>
          </a:xfrm>
          <a:prstGeom prst="rect">
            <a:avLst/>
          </a:prstGeom>
        </p:spPr>
      </p:pic>
      <p:sp>
        <p:nvSpPr>
          <p:cNvPr id="22" name="Title 1"/>
          <p:cNvSpPr txBox="1">
            <a:spLocks/>
          </p:cNvSpPr>
          <p:nvPr/>
        </p:nvSpPr>
        <p:spPr>
          <a:xfrm>
            <a:off x="457200" y="548680"/>
            <a:ext cx="822960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Schematic of Urine Processing Assembly (UPA)</a:t>
            </a:r>
            <a:endParaRPr lang="en-GB" sz="2400" b="1" dirty="0">
              <a:latin typeface="Arial" pitchFamily="34" charset="0"/>
              <a:cs typeface="Arial" pitchFamily="34" charset="0"/>
            </a:endParaRPr>
          </a:p>
        </p:txBody>
      </p:sp>
      <p:sp>
        <p:nvSpPr>
          <p:cNvPr id="23" name="TextBox 22"/>
          <p:cNvSpPr txBox="1"/>
          <p:nvPr/>
        </p:nvSpPr>
        <p:spPr>
          <a:xfrm>
            <a:off x="20442" y="6186505"/>
            <a:ext cx="9123558" cy="646331"/>
          </a:xfrm>
          <a:prstGeom prst="rect">
            <a:avLst/>
          </a:prstGeom>
          <a:noFill/>
        </p:spPr>
        <p:txBody>
          <a:bodyPr wrap="square" rtlCol="0">
            <a:spAutoFit/>
          </a:bodyPr>
          <a:lstStyle/>
          <a:p>
            <a:r>
              <a:rPr lang="en-GB" dirty="0" smtClean="0"/>
              <a:t>Ref. </a:t>
            </a:r>
            <a:r>
              <a:rPr lang="en-GB" b="1" dirty="0" smtClean="0"/>
              <a:t>Development </a:t>
            </a:r>
            <a:r>
              <a:rPr lang="en-GB" b="1" dirty="0"/>
              <a:t>of an Advanced Recycle Filter Tank Assembly for the ISS Urine Processor Assembly </a:t>
            </a:r>
            <a:endParaRPr lang="en-GB" dirty="0"/>
          </a:p>
        </p:txBody>
      </p:sp>
    </p:spTree>
    <p:extLst>
      <p:ext uri="{BB962C8B-B14F-4D97-AF65-F5344CB8AC3E}">
        <p14:creationId xmlns:p14="http://schemas.microsoft.com/office/powerpoint/2010/main" val="35176072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764704"/>
            <a:ext cx="8229600" cy="80533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UPA System</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Urine is </a:t>
            </a:r>
            <a:r>
              <a:rPr lang="en-GB" dirty="0" err="1" smtClean="0"/>
              <a:t>pretreated</a:t>
            </a:r>
            <a:r>
              <a:rPr lang="en-GB" dirty="0" smtClean="0"/>
              <a:t> before enters the system with sulphuric acid and Chromium Trioxide.</a:t>
            </a:r>
          </a:p>
          <a:p>
            <a:r>
              <a:rPr lang="en-GB" dirty="0" smtClean="0"/>
              <a:t>The total amount of urine that will be processed for a 10 man crew is 20 kg/day.</a:t>
            </a:r>
          </a:p>
          <a:p>
            <a:endParaRPr lang="en-GB" dirty="0" smtClean="0"/>
          </a:p>
          <a:p>
            <a:endParaRPr lang="en-GB" dirty="0"/>
          </a:p>
        </p:txBody>
      </p:sp>
    </p:spTree>
    <p:extLst>
      <p:ext uri="{BB962C8B-B14F-4D97-AF65-F5344CB8AC3E}">
        <p14:creationId xmlns:p14="http://schemas.microsoft.com/office/powerpoint/2010/main" val="39510309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764704"/>
            <a:ext cx="8138864" cy="80533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Fluid Pump Assembly</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600201"/>
            <a:ext cx="4402832" cy="485313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mtClean="0"/>
              <a:t>The pump assembly consists of 4 Peristaltic pumps:</a:t>
            </a:r>
          </a:p>
          <a:p>
            <a:pPr lvl="1"/>
            <a:r>
              <a:rPr lang="en-GB" smtClean="0"/>
              <a:t>1 supplies wastewater</a:t>
            </a:r>
          </a:p>
          <a:p>
            <a:pPr lvl="1"/>
            <a:r>
              <a:rPr lang="en-GB" smtClean="0"/>
              <a:t>2 remove excess wastewater and sends it to the recycle filter tank</a:t>
            </a:r>
          </a:p>
          <a:p>
            <a:pPr lvl="1"/>
            <a:r>
              <a:rPr lang="en-GB" smtClean="0"/>
              <a:t>1 removes water product water  from the product side of the distillation unit (DU).</a:t>
            </a:r>
          </a:p>
          <a:p>
            <a:endParaRPr lang="en-GB" dirty="0"/>
          </a:p>
        </p:txBody>
      </p:sp>
      <p:pic>
        <p:nvPicPr>
          <p:cNvPr id="21" name="Picture 20" descr="ntrs.nasa.gov/archive/nasa/casi.ntrs.nasa.gov/19980211458_1998358279.pdf - Google Chrome"/>
          <p:cNvPicPr>
            <a:picLocks noChangeAspect="1"/>
          </p:cNvPicPr>
          <p:nvPr/>
        </p:nvPicPr>
        <p:blipFill rotWithShape="1">
          <a:blip r:embed="rId3">
            <a:extLst>
              <a:ext uri="{28A0092B-C50C-407E-A947-70E740481C1C}">
                <a14:useLocalDpi xmlns:a14="http://schemas.microsoft.com/office/drawing/2010/main" val="0"/>
              </a:ext>
            </a:extLst>
          </a:blip>
          <a:srcRect l="28800" t="21952" r="28000" b="6348"/>
          <a:stretch/>
        </p:blipFill>
        <p:spPr>
          <a:xfrm>
            <a:off x="4826212" y="1268760"/>
            <a:ext cx="3950208" cy="3529584"/>
          </a:xfrm>
          <a:prstGeom prst="rect">
            <a:avLst/>
          </a:prstGeom>
        </p:spPr>
      </p:pic>
      <p:sp>
        <p:nvSpPr>
          <p:cNvPr id="22" name="TextBox 21"/>
          <p:cNvSpPr txBox="1"/>
          <p:nvPr/>
        </p:nvSpPr>
        <p:spPr>
          <a:xfrm>
            <a:off x="5015201" y="4817925"/>
            <a:ext cx="3667292" cy="400110"/>
          </a:xfrm>
          <a:prstGeom prst="rect">
            <a:avLst/>
          </a:prstGeom>
          <a:noFill/>
        </p:spPr>
        <p:txBody>
          <a:bodyPr wrap="square" rtlCol="0">
            <a:spAutoFit/>
          </a:bodyPr>
          <a:lstStyle/>
          <a:p>
            <a:r>
              <a:rPr lang="en-GB" sz="2000" dirty="0" smtClean="0"/>
              <a:t>Motion of the peristaltic pumps</a:t>
            </a:r>
            <a:endParaRPr lang="en-GB" sz="2000" dirty="0"/>
          </a:p>
        </p:txBody>
      </p:sp>
      <p:sp>
        <p:nvSpPr>
          <p:cNvPr id="23" name="TextBox 22"/>
          <p:cNvSpPr txBox="1"/>
          <p:nvPr/>
        </p:nvSpPr>
        <p:spPr>
          <a:xfrm>
            <a:off x="4945818" y="5376118"/>
            <a:ext cx="3950208" cy="1077218"/>
          </a:xfrm>
          <a:prstGeom prst="rect">
            <a:avLst/>
          </a:prstGeom>
          <a:noFill/>
        </p:spPr>
        <p:txBody>
          <a:bodyPr wrap="square" rtlCol="0">
            <a:spAutoFit/>
          </a:bodyPr>
          <a:lstStyle/>
          <a:p>
            <a:r>
              <a:rPr lang="en-GB" sz="1600" dirty="0" smtClean="0"/>
              <a:t>Ref. </a:t>
            </a:r>
            <a:r>
              <a:rPr lang="en-GB" sz="1600" b="1" dirty="0"/>
              <a:t>Final Report on Life Testing of the </a:t>
            </a:r>
            <a:r>
              <a:rPr lang="en-GB" sz="1600" b="1" dirty="0" err="1" smtClean="0"/>
              <a:t>Vapor</a:t>
            </a:r>
            <a:r>
              <a:rPr lang="en-GB" sz="1600" b="1" dirty="0" smtClean="0"/>
              <a:t> Compression </a:t>
            </a:r>
            <a:r>
              <a:rPr lang="en-GB" sz="1600" b="1" dirty="0"/>
              <a:t>Distillation/Urine </a:t>
            </a:r>
            <a:r>
              <a:rPr lang="en-GB" sz="1600" b="1" dirty="0" smtClean="0"/>
              <a:t>Processing Assembly </a:t>
            </a:r>
            <a:r>
              <a:rPr lang="en-GB" sz="1600" b="1" dirty="0"/>
              <a:t>(VCD/UPA) at the </a:t>
            </a:r>
            <a:r>
              <a:rPr lang="en-GB" sz="1600" b="1" dirty="0" smtClean="0"/>
              <a:t>Marshall Space </a:t>
            </a:r>
            <a:r>
              <a:rPr lang="en-GB" sz="1600" b="1" dirty="0"/>
              <a:t>Flight </a:t>
            </a:r>
            <a:r>
              <a:rPr lang="en-GB" sz="1600" b="1" dirty="0" err="1"/>
              <a:t>Center</a:t>
            </a:r>
            <a:r>
              <a:rPr lang="en-GB" sz="1600" b="1" dirty="0"/>
              <a:t> (1993 to 1997)</a:t>
            </a:r>
            <a:endParaRPr lang="en-GB" sz="1600" dirty="0"/>
          </a:p>
        </p:txBody>
      </p:sp>
    </p:spTree>
    <p:extLst>
      <p:ext uri="{BB962C8B-B14F-4D97-AF65-F5344CB8AC3E}">
        <p14:creationId xmlns:p14="http://schemas.microsoft.com/office/powerpoint/2010/main" val="15289548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764704"/>
            <a:ext cx="5944804" cy="80533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Distillation Assembly</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mtClean="0"/>
              <a:t>Incoming wastewater is spread in a thin film on the rotating drum centrifuge.</a:t>
            </a:r>
          </a:p>
          <a:p>
            <a:r>
              <a:rPr lang="en-GB" smtClean="0"/>
              <a:t>From here it is evaporated at ambient temperature and reduced pressure</a:t>
            </a:r>
          </a:p>
          <a:p>
            <a:r>
              <a:rPr lang="en-GB" smtClean="0"/>
              <a:t>Water vapour is transferred to outside the drum through a compressor, where it condenses as clean water.  </a:t>
            </a:r>
          </a:p>
          <a:p>
            <a:r>
              <a:rPr lang="en-GB" smtClean="0"/>
              <a:t>Demister ensures only clean water is removed with the compressor, leaving waste water droplets behind.</a:t>
            </a:r>
          </a:p>
          <a:p>
            <a:r>
              <a:rPr lang="en-GB" smtClean="0"/>
              <a:t>Passes through 100 micron filter before going to WPA</a:t>
            </a:r>
            <a:endParaRPr lang="en-GB" dirty="0"/>
          </a:p>
        </p:txBody>
      </p:sp>
    </p:spTree>
    <p:extLst>
      <p:ext uri="{BB962C8B-B14F-4D97-AF65-F5344CB8AC3E}">
        <p14:creationId xmlns:p14="http://schemas.microsoft.com/office/powerpoint/2010/main" val="20050000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764704"/>
            <a:ext cx="5944804" cy="80533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Distillation Assembly</a:t>
            </a:r>
            <a:endParaRPr lang="en-GB" sz="2400" b="1" dirty="0">
              <a:latin typeface="Arial" pitchFamily="34" charset="0"/>
              <a:cs typeface="Arial" pitchFamily="34" charset="0"/>
            </a:endParaRPr>
          </a:p>
        </p:txBody>
      </p:sp>
      <p:pic>
        <p:nvPicPr>
          <p:cNvPr id="21" name="Content Placeholder 3" descr="ntrs.nasa.gov/archive/nasa/casi.ntrs.nasa.gov/19980211458_1998358279.pdf - Google Chrome"/>
          <p:cNvPicPr>
            <a:picLocks noChangeAspect="1"/>
          </p:cNvPicPr>
          <p:nvPr/>
        </p:nvPicPr>
        <p:blipFill rotWithShape="1">
          <a:blip r:embed="rId3">
            <a:extLst>
              <a:ext uri="{28A0092B-C50C-407E-A947-70E740481C1C}">
                <a14:useLocalDpi xmlns:a14="http://schemas.microsoft.com/office/drawing/2010/main" val="0"/>
              </a:ext>
            </a:extLst>
          </a:blip>
          <a:srcRect l="10818" t="19355" r="8486" b="6757"/>
          <a:stretch/>
        </p:blipFill>
        <p:spPr>
          <a:xfrm>
            <a:off x="-36512" y="1340768"/>
            <a:ext cx="9180512" cy="4968552"/>
          </a:xfrm>
          <a:prstGeom prst="rect">
            <a:avLst/>
          </a:prstGeom>
        </p:spPr>
      </p:pic>
      <p:sp>
        <p:nvSpPr>
          <p:cNvPr id="22" name="TextBox 21"/>
          <p:cNvSpPr txBox="1"/>
          <p:nvPr/>
        </p:nvSpPr>
        <p:spPr>
          <a:xfrm>
            <a:off x="35496" y="6239053"/>
            <a:ext cx="9144000" cy="646331"/>
          </a:xfrm>
          <a:prstGeom prst="rect">
            <a:avLst/>
          </a:prstGeom>
          <a:noFill/>
        </p:spPr>
        <p:txBody>
          <a:bodyPr wrap="square" rtlCol="0">
            <a:spAutoFit/>
          </a:bodyPr>
          <a:lstStyle/>
          <a:p>
            <a:r>
              <a:rPr lang="en-GB" dirty="0" smtClean="0"/>
              <a:t>Ref. </a:t>
            </a:r>
            <a:r>
              <a:rPr lang="en-GB" b="1" dirty="0"/>
              <a:t>Final Report on Life Testing of the </a:t>
            </a:r>
            <a:r>
              <a:rPr lang="en-GB" b="1" dirty="0" err="1" smtClean="0"/>
              <a:t>Vapor</a:t>
            </a:r>
            <a:r>
              <a:rPr lang="en-GB" b="1" dirty="0" smtClean="0"/>
              <a:t> Compression </a:t>
            </a:r>
            <a:r>
              <a:rPr lang="en-GB" b="1" dirty="0"/>
              <a:t>Distillation/Urine </a:t>
            </a:r>
            <a:r>
              <a:rPr lang="en-GB" b="1" dirty="0" smtClean="0"/>
              <a:t>Processing Assembly </a:t>
            </a:r>
            <a:r>
              <a:rPr lang="en-GB" b="1" dirty="0"/>
              <a:t>(VCD/UPA) at the </a:t>
            </a:r>
            <a:r>
              <a:rPr lang="en-GB" b="1" dirty="0" smtClean="0"/>
              <a:t>Marshall Space </a:t>
            </a:r>
            <a:r>
              <a:rPr lang="en-GB" b="1" dirty="0"/>
              <a:t>Flight </a:t>
            </a:r>
            <a:r>
              <a:rPr lang="en-GB" b="1" dirty="0" err="1"/>
              <a:t>Center</a:t>
            </a:r>
            <a:r>
              <a:rPr lang="en-GB" b="1" dirty="0"/>
              <a:t> (1993 to 1997)</a:t>
            </a:r>
            <a:endParaRPr lang="en-GB" dirty="0"/>
          </a:p>
        </p:txBody>
      </p:sp>
    </p:spTree>
    <p:extLst>
      <p:ext uri="{BB962C8B-B14F-4D97-AF65-F5344CB8AC3E}">
        <p14:creationId xmlns:p14="http://schemas.microsoft.com/office/powerpoint/2010/main" val="40633168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Filters solids from the wastewater before it is recirculated through the distillation unit.</a:t>
            </a:r>
          </a:p>
          <a:p>
            <a:r>
              <a:rPr lang="en-GB" dirty="0" smtClean="0"/>
              <a:t>Consists of bellows to draw waste water into the tank, and force it out as a concentrate. </a:t>
            </a:r>
          </a:p>
          <a:p>
            <a:r>
              <a:rPr lang="en-GB" dirty="0" smtClean="0"/>
              <a:t>Then passes through a 10</a:t>
            </a:r>
            <a:r>
              <a:rPr lang="el-GR" dirty="0" smtClean="0"/>
              <a:t>μ</a:t>
            </a:r>
            <a:r>
              <a:rPr lang="en-GB" dirty="0" smtClean="0"/>
              <a:t> brine filter, which has an estimated life of 60 days.  </a:t>
            </a:r>
          </a:p>
          <a:p>
            <a:r>
              <a:rPr lang="en-GB" dirty="0" smtClean="0"/>
              <a:t>This filter has a 100</a:t>
            </a:r>
            <a:r>
              <a:rPr lang="el-GR" dirty="0" smtClean="0"/>
              <a:t>μ</a:t>
            </a:r>
            <a:r>
              <a:rPr lang="en-GB" dirty="0" smtClean="0"/>
              <a:t> filter </a:t>
            </a:r>
            <a:r>
              <a:rPr lang="en-GB" dirty="0" err="1" smtClean="0"/>
              <a:t>incase</a:t>
            </a:r>
            <a:r>
              <a:rPr lang="en-GB" dirty="0" smtClean="0"/>
              <a:t> of failure of the 10</a:t>
            </a:r>
            <a:r>
              <a:rPr lang="el-GR" dirty="0" smtClean="0"/>
              <a:t>μ</a:t>
            </a:r>
            <a:r>
              <a:rPr lang="en-GB" dirty="0" smtClean="0"/>
              <a:t> filter.</a:t>
            </a:r>
            <a:endParaRPr lang="en-GB" dirty="0"/>
          </a:p>
        </p:txBody>
      </p:sp>
      <p:sp>
        <p:nvSpPr>
          <p:cNvPr id="20" name="Title 1"/>
          <p:cNvSpPr txBox="1">
            <a:spLocks/>
          </p:cNvSpPr>
          <p:nvPr/>
        </p:nvSpPr>
        <p:spPr>
          <a:xfrm>
            <a:off x="609600" y="548680"/>
            <a:ext cx="8229600" cy="1021358"/>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Advanced Recycle Filter Tank Assembly (ARFTA)</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27285445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pic>
        <p:nvPicPr>
          <p:cNvPr id="19" name="Content Placeholder 3" descr="ntrs.nasa.gov/archive/nasa/casi.ntrs.nasa.gov/20100023422_2010025672.pdf - Google Chrome"/>
          <p:cNvPicPr>
            <a:picLocks noChangeAspect="1"/>
          </p:cNvPicPr>
          <p:nvPr/>
        </p:nvPicPr>
        <p:blipFill rotWithShape="1">
          <a:blip r:embed="rId3">
            <a:extLst>
              <a:ext uri="{28A0092B-C50C-407E-A947-70E740481C1C}">
                <a14:useLocalDpi xmlns:a14="http://schemas.microsoft.com/office/drawing/2010/main" val="0"/>
              </a:ext>
            </a:extLst>
          </a:blip>
          <a:srcRect l="50889" t="28724" r="12633" b="15356"/>
          <a:stretch/>
        </p:blipFill>
        <p:spPr>
          <a:xfrm>
            <a:off x="395536" y="2171700"/>
            <a:ext cx="3917157" cy="3232813"/>
          </a:xfrm>
          <a:prstGeom prst="rect">
            <a:avLst/>
          </a:prstGeom>
        </p:spPr>
      </p:pic>
      <p:pic>
        <p:nvPicPr>
          <p:cNvPr id="20" name="Picture 19" descr="ntrs.nasa.gov/archive/nasa/casi.ntrs.nasa.gov/20100023422_2010025672.pdf - Google Chrome"/>
          <p:cNvPicPr>
            <a:picLocks noChangeAspect="1"/>
          </p:cNvPicPr>
          <p:nvPr/>
        </p:nvPicPr>
        <p:blipFill rotWithShape="1">
          <a:blip r:embed="rId4">
            <a:extLst>
              <a:ext uri="{28A0092B-C50C-407E-A947-70E740481C1C}">
                <a14:useLocalDpi xmlns:a14="http://schemas.microsoft.com/office/drawing/2010/main" val="0"/>
              </a:ext>
            </a:extLst>
          </a:blip>
          <a:srcRect l="48000" t="24552" r="16000" b="20094"/>
          <a:stretch/>
        </p:blipFill>
        <p:spPr>
          <a:xfrm>
            <a:off x="4647515" y="2209626"/>
            <a:ext cx="3813777" cy="3156960"/>
          </a:xfrm>
          <a:prstGeom prst="rect">
            <a:avLst/>
          </a:prstGeom>
        </p:spPr>
      </p:pic>
      <p:sp>
        <p:nvSpPr>
          <p:cNvPr id="21" name="TextBox 20"/>
          <p:cNvSpPr txBox="1"/>
          <p:nvPr/>
        </p:nvSpPr>
        <p:spPr>
          <a:xfrm>
            <a:off x="1619672" y="1677401"/>
            <a:ext cx="2160240" cy="369332"/>
          </a:xfrm>
          <a:prstGeom prst="rect">
            <a:avLst/>
          </a:prstGeom>
          <a:noFill/>
        </p:spPr>
        <p:txBody>
          <a:bodyPr wrap="square" rtlCol="0">
            <a:spAutoFit/>
          </a:bodyPr>
          <a:lstStyle/>
          <a:p>
            <a:r>
              <a:rPr lang="en-GB" b="1" dirty="0" smtClean="0"/>
              <a:t>Bellows Tank</a:t>
            </a:r>
            <a:endParaRPr lang="en-GB" b="1" dirty="0"/>
          </a:p>
        </p:txBody>
      </p:sp>
      <p:sp>
        <p:nvSpPr>
          <p:cNvPr id="22" name="TextBox 21"/>
          <p:cNvSpPr txBox="1"/>
          <p:nvPr/>
        </p:nvSpPr>
        <p:spPr>
          <a:xfrm>
            <a:off x="5851664" y="1657566"/>
            <a:ext cx="1405480" cy="369332"/>
          </a:xfrm>
          <a:prstGeom prst="rect">
            <a:avLst/>
          </a:prstGeom>
          <a:noFill/>
        </p:spPr>
        <p:txBody>
          <a:bodyPr wrap="square" rtlCol="0">
            <a:spAutoFit/>
          </a:bodyPr>
          <a:lstStyle/>
          <a:p>
            <a:r>
              <a:rPr lang="en-GB" b="1" dirty="0" smtClean="0"/>
              <a:t>Brine Filter</a:t>
            </a:r>
            <a:endParaRPr lang="en-GB" b="1" dirty="0"/>
          </a:p>
        </p:txBody>
      </p:sp>
      <p:sp>
        <p:nvSpPr>
          <p:cNvPr id="23" name="Title 1"/>
          <p:cNvSpPr txBox="1">
            <a:spLocks/>
          </p:cNvSpPr>
          <p:nvPr/>
        </p:nvSpPr>
        <p:spPr>
          <a:xfrm>
            <a:off x="609600" y="908720"/>
            <a:ext cx="6931918" cy="6613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ARFTA</a:t>
            </a:r>
            <a:endParaRPr lang="en-GB" sz="2400" b="1" dirty="0">
              <a:latin typeface="Arial" pitchFamily="34" charset="0"/>
              <a:cs typeface="Arial" pitchFamily="34" charset="0"/>
            </a:endParaRPr>
          </a:p>
        </p:txBody>
      </p:sp>
      <p:sp>
        <p:nvSpPr>
          <p:cNvPr id="24" name="TextBox 23"/>
          <p:cNvSpPr txBox="1"/>
          <p:nvPr/>
        </p:nvSpPr>
        <p:spPr>
          <a:xfrm>
            <a:off x="0" y="6093295"/>
            <a:ext cx="9123558" cy="646331"/>
          </a:xfrm>
          <a:prstGeom prst="rect">
            <a:avLst/>
          </a:prstGeom>
          <a:noFill/>
        </p:spPr>
        <p:txBody>
          <a:bodyPr wrap="square" rtlCol="0">
            <a:spAutoFit/>
          </a:bodyPr>
          <a:lstStyle/>
          <a:p>
            <a:r>
              <a:rPr lang="en-GB" dirty="0" smtClean="0"/>
              <a:t>Ref. </a:t>
            </a:r>
            <a:r>
              <a:rPr lang="en-GB" b="1" dirty="0" smtClean="0"/>
              <a:t>Development </a:t>
            </a:r>
            <a:r>
              <a:rPr lang="en-GB" b="1" dirty="0"/>
              <a:t>of an Advanced Recycle Filter Tank Assembly for the ISS Urine Processor Assembly </a:t>
            </a:r>
            <a:endParaRPr lang="en-GB" dirty="0"/>
          </a:p>
        </p:txBody>
      </p:sp>
    </p:spTree>
    <p:extLst>
      <p:ext uri="{BB962C8B-B14F-4D97-AF65-F5344CB8AC3E}">
        <p14:creationId xmlns:p14="http://schemas.microsoft.com/office/powerpoint/2010/main" val="3910776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1. Design </a:t>
            </a:r>
          </a:p>
          <a:p>
            <a:r>
              <a:rPr lang="en-GB" sz="1200" b="1" dirty="0" smtClean="0">
                <a:latin typeface="Arial" pitchFamily="34" charset="0"/>
                <a:cs typeface="Arial" pitchFamily="34" charset="0"/>
              </a:rPr>
              <a:t>objectives</a:t>
            </a:r>
            <a:endParaRPr lang="en-GB" sz="1200" b="1" dirty="0">
              <a:latin typeface="Arial" pitchFamily="34" charset="0"/>
              <a:cs typeface="Arial" pitchFamily="34" charset="0"/>
            </a:endParaRPr>
          </a:p>
        </p:txBody>
      </p:sp>
      <p:sp>
        <p:nvSpPr>
          <p:cNvPr id="4" name="TextBox 3"/>
          <p:cNvSpPr txBox="1"/>
          <p:nvPr/>
        </p:nvSpPr>
        <p:spPr>
          <a:xfrm>
            <a:off x="197260" y="1196752"/>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Design Outline</a:t>
            </a:r>
            <a:endParaRPr lang="en-GB" sz="2400" b="1" dirty="0">
              <a:latin typeface="Arial" pitchFamily="34" charset="0"/>
              <a:cs typeface="Arial" pitchFamily="34" charset="0"/>
            </a:endParaRPr>
          </a:p>
        </p:txBody>
      </p:sp>
      <p:sp>
        <p:nvSpPr>
          <p:cNvPr id="10" name="TextBox 9"/>
          <p:cNvSpPr txBox="1"/>
          <p:nvPr/>
        </p:nvSpPr>
        <p:spPr>
          <a:xfrm>
            <a:off x="971600" y="2060848"/>
            <a:ext cx="7456925" cy="2585323"/>
          </a:xfrm>
          <a:prstGeom prst="rect">
            <a:avLst/>
          </a:prstGeom>
          <a:noFill/>
        </p:spPr>
        <p:txBody>
          <a:bodyPr wrap="square" rtlCol="0">
            <a:spAutoFit/>
          </a:bodyPr>
          <a:lstStyle/>
          <a:p>
            <a:r>
              <a:rPr lang="en-GB" dirty="0" smtClean="0">
                <a:latin typeface="Arial" pitchFamily="34" charset="0"/>
                <a:cs typeface="Arial" pitchFamily="34" charset="0"/>
              </a:rPr>
              <a:t>We have identified </a:t>
            </a:r>
            <a:r>
              <a:rPr lang="en-GB" b="1" dirty="0" smtClean="0">
                <a:latin typeface="Arial" pitchFamily="34" charset="0"/>
                <a:cs typeface="Arial" pitchFamily="34" charset="0"/>
              </a:rPr>
              <a:t>3 key stages </a:t>
            </a:r>
            <a:r>
              <a:rPr lang="en-GB" dirty="0" smtClean="0">
                <a:latin typeface="Arial" pitchFamily="34" charset="0"/>
                <a:cs typeface="Arial" pitchFamily="34" charset="0"/>
              </a:rPr>
              <a:t>of the design:</a:t>
            </a:r>
          </a:p>
          <a:p>
            <a:endParaRPr lang="en-GB" dirty="0" smtClean="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Resource requirements assuming no recycling or utilisation of local sources</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Resource requirements with recycling introduced</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Resource requirements with recycling introduced and utilisation of local resources. Investigation into unconventional technologies</a:t>
            </a:r>
            <a:endParaRPr lang="en-GB" dirty="0">
              <a:latin typeface="Arial" pitchFamily="34" charset="0"/>
              <a:cs typeface="Arial" pitchFamily="34" charset="0"/>
            </a:endParaRPr>
          </a:p>
        </p:txBody>
      </p:sp>
    </p:spTree>
    <p:extLst>
      <p:ext uri="{BB962C8B-B14F-4D97-AF65-F5344CB8AC3E}">
        <p14:creationId xmlns:p14="http://schemas.microsoft.com/office/powerpoint/2010/main" val="28986323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pic>
        <p:nvPicPr>
          <p:cNvPr id="19" name="Content Placeholder 3" descr="File:STS-135 Advanced Recycle Filter Tank Assembly.jpg - Wikimedia Commons - Google Chrome"/>
          <p:cNvPicPr>
            <a:picLocks noChangeAspect="1"/>
          </p:cNvPicPr>
          <p:nvPr/>
        </p:nvPicPr>
        <p:blipFill rotWithShape="1">
          <a:blip r:embed="rId3">
            <a:extLst>
              <a:ext uri="{28A0092B-C50C-407E-A947-70E740481C1C}">
                <a14:useLocalDpi xmlns:a14="http://schemas.microsoft.com/office/drawing/2010/main" val="0"/>
              </a:ext>
            </a:extLst>
          </a:blip>
          <a:srcRect l="13556" t="22244" r="28889" b="7995"/>
          <a:stretch/>
        </p:blipFill>
        <p:spPr>
          <a:xfrm>
            <a:off x="755576" y="1700808"/>
            <a:ext cx="7502075" cy="4895177"/>
          </a:xfrm>
          <a:prstGeom prst="rect">
            <a:avLst/>
          </a:prstGeom>
        </p:spPr>
      </p:pic>
      <p:sp>
        <p:nvSpPr>
          <p:cNvPr id="20"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ARFTA Unit</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34182405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457200" y="1600200"/>
            <a:ext cx="7787208"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800" dirty="0" smtClean="0"/>
              <a:t>Removes gas from the condenser side of DU when the pressure gets to high.</a:t>
            </a:r>
          </a:p>
          <a:p>
            <a:r>
              <a:rPr lang="en-GB" sz="2800" dirty="0" smtClean="0"/>
              <a:t>Similar to fluid pumps, except operate at a higher RPM therefore require a cooling jacket</a:t>
            </a:r>
          </a:p>
          <a:p>
            <a:r>
              <a:rPr lang="en-GB" sz="2800" dirty="0" smtClean="0"/>
              <a:t>Pump system compresses the non-condensable gas &amp; water vapour to condense the water vapour.</a:t>
            </a:r>
          </a:p>
        </p:txBody>
      </p:sp>
      <p:sp>
        <p:nvSpPr>
          <p:cNvPr id="20"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latin typeface="Arial" pitchFamily="34" charset="0"/>
                <a:cs typeface="Arial" pitchFamily="34" charset="0"/>
              </a:rPr>
              <a:t>Purge Pump Assembly</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25092626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smtClean="0">
                <a:latin typeface="Arial" pitchFamily="34" charset="0"/>
                <a:cs typeface="Arial" pitchFamily="34" charset="0"/>
              </a:rPr>
              <a:t>Purge Stream Filtration</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mtClean="0"/>
              <a:t>Water that leaves these pumps is filtered using 20</a:t>
            </a:r>
            <a:r>
              <a:rPr lang="el-GR" smtClean="0"/>
              <a:t>μ</a:t>
            </a:r>
            <a:r>
              <a:rPr lang="en-GB" smtClean="0"/>
              <a:t> filter.</a:t>
            </a:r>
          </a:p>
          <a:p>
            <a:r>
              <a:rPr lang="en-GB" smtClean="0"/>
              <a:t>Stream then passed through water separator.  This sends product water to WPA, expelling any non-condensable gases to the atmosphere.</a:t>
            </a:r>
          </a:p>
          <a:p>
            <a:endParaRPr lang="en-GB" dirty="0"/>
          </a:p>
        </p:txBody>
      </p:sp>
    </p:spTree>
    <p:extLst>
      <p:ext uri="{BB962C8B-B14F-4D97-AF65-F5344CB8AC3E}">
        <p14:creationId xmlns:p14="http://schemas.microsoft.com/office/powerpoint/2010/main" val="29018999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Aqueous Catalytic Oxidation Reactor</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GB" sz="2000" dirty="0"/>
              <a:t>Used as an effective post-treatment  technology for the removal of low molecular weight polar (but non-ionic) organics which are not removed by sorption in the </a:t>
            </a:r>
            <a:r>
              <a:rPr lang="en-GB" sz="2000" dirty="0" err="1"/>
              <a:t>multifiltration</a:t>
            </a:r>
            <a:r>
              <a:rPr lang="en-GB" sz="2000" dirty="0"/>
              <a:t> (MF) train. </a:t>
            </a:r>
          </a:p>
          <a:p>
            <a:pPr marL="457200" indent="-457200"/>
            <a:r>
              <a:rPr lang="en-GB" sz="2000" dirty="0"/>
              <a:t>Typical contaminants of this kind are ethanol, methanol, isopropanol, acetone, and urea</a:t>
            </a:r>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789040"/>
            <a:ext cx="5112567" cy="2846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94051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Aqueous Catalytic Oxidation Reactor</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dirty="0"/>
              <a:t>Design:</a:t>
            </a:r>
          </a:p>
          <a:p>
            <a:r>
              <a:rPr lang="en-GB" sz="1800" dirty="0"/>
              <a:t>The reactor operating pressure is determined primarily by the requirement to maintain water in the liquid phase</a:t>
            </a:r>
          </a:p>
          <a:p>
            <a:r>
              <a:rPr lang="en-GB" sz="1800" dirty="0"/>
              <a:t>The ISS uses a VRA which is co-current bubble column which uses gas phase oxygen as the oxidant over a catalyst</a:t>
            </a:r>
          </a:p>
          <a:p>
            <a:r>
              <a:rPr lang="en-GB" sz="1800" dirty="0"/>
              <a:t>Catalyst consists of a noble metal on an alumina substrate</a:t>
            </a:r>
          </a:p>
          <a:p>
            <a:r>
              <a:rPr lang="en-GB" sz="1800" dirty="0"/>
              <a:t>For design assume plug flow reactor</a:t>
            </a:r>
          </a:p>
        </p:txBody>
      </p:sp>
      <p:pic>
        <p:nvPicPr>
          <p:cNvPr id="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4207718"/>
            <a:ext cx="409575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5852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Ion Exchange Bed</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a:t>Removes dissolved products of oxidation exiting the reactor </a:t>
            </a:r>
          </a:p>
          <a:p>
            <a:r>
              <a:rPr lang="en-GB" sz="2400" dirty="0"/>
              <a:t>Including both organic &amp; inorganic compounds</a:t>
            </a:r>
          </a:p>
          <a:p>
            <a:r>
              <a:rPr lang="en-GB" sz="2400" dirty="0"/>
              <a:t>Organic Anion exchanged bed contains a synthetic resin, often styrene based with a capacity of 10-12 kg/ft</a:t>
            </a:r>
            <a:r>
              <a:rPr lang="en-GB" sz="2400" baseline="30000" dirty="0"/>
              <a:t>3</a:t>
            </a:r>
            <a:r>
              <a:rPr lang="en-GB" sz="2400" dirty="0"/>
              <a:t>*</a:t>
            </a:r>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5526" y="4149080"/>
            <a:ext cx="6662858"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4984987" y="5949280"/>
            <a:ext cx="3691469" cy="369332"/>
          </a:xfrm>
          <a:prstGeom prst="rect">
            <a:avLst/>
          </a:prstGeom>
          <a:noFill/>
        </p:spPr>
        <p:txBody>
          <a:bodyPr wrap="square" rtlCol="0">
            <a:spAutoFit/>
          </a:bodyPr>
          <a:lstStyle/>
          <a:p>
            <a:r>
              <a:rPr lang="en-GB" dirty="0" smtClean="0"/>
              <a:t>(*Nalco Chemical Company, 1998)</a:t>
            </a:r>
            <a:endParaRPr lang="en-GB" dirty="0"/>
          </a:p>
        </p:txBody>
      </p:sp>
    </p:spTree>
    <p:extLst>
      <p:ext uri="{BB962C8B-B14F-4D97-AF65-F5344CB8AC3E}">
        <p14:creationId xmlns:p14="http://schemas.microsoft.com/office/powerpoint/2010/main" val="23190711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New Proposed System</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smtClean="0"/>
              <a:t>Aim to remove volatile organic compounds (VOC) from the cabin air via catalytic oxidation prior to absorption in the aqueous phase</a:t>
            </a:r>
          </a:p>
          <a:p>
            <a:r>
              <a:rPr lang="en-GB" sz="2400" dirty="0" smtClean="0"/>
              <a:t>This reduces the load on the Ion exchange bed. Oxidation kinetics indicate this is more efficient.</a:t>
            </a:r>
          </a:p>
          <a:p>
            <a:r>
              <a:rPr lang="en-GB" sz="2400" dirty="0" smtClean="0"/>
              <a:t>Second, vapour compression distillation (VCD) technology processes the condensate and hygiene waste streams in addition to the urine waste stream</a:t>
            </a:r>
            <a:endParaRPr lang="en-GB" sz="2400" dirty="0"/>
          </a:p>
        </p:txBody>
      </p:sp>
    </p:spTree>
    <p:extLst>
      <p:ext uri="{BB962C8B-B14F-4D97-AF65-F5344CB8AC3E}">
        <p14:creationId xmlns:p14="http://schemas.microsoft.com/office/powerpoint/2010/main" val="11788582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New Proposed System</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772816"/>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a:t>Experimental evidence (Carter et al.,2008) shows this system can effectively reduce the Total Organic Compounds (TOC) to ‘safe levels’:</a:t>
            </a:r>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111623"/>
            <a:ext cx="6632029" cy="352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7092280" y="4872204"/>
            <a:ext cx="1656184" cy="1200329"/>
          </a:xfrm>
          <a:prstGeom prst="rect">
            <a:avLst/>
          </a:prstGeom>
          <a:noFill/>
        </p:spPr>
        <p:txBody>
          <a:bodyPr wrap="square" rtlCol="0">
            <a:spAutoFit/>
          </a:bodyPr>
          <a:lstStyle/>
          <a:p>
            <a:r>
              <a:rPr lang="en-GB" dirty="0" smtClean="0"/>
              <a:t>TOC removal by organic reactor</a:t>
            </a:r>
          </a:p>
          <a:p>
            <a:r>
              <a:rPr lang="en-GB" dirty="0" smtClean="0"/>
              <a:t>Carter, et al., 2008)</a:t>
            </a:r>
            <a:endParaRPr lang="en-GB" dirty="0"/>
          </a:p>
        </p:txBody>
      </p:sp>
    </p:spTree>
    <p:extLst>
      <p:ext uri="{BB962C8B-B14F-4D97-AF65-F5344CB8AC3E}">
        <p14:creationId xmlns:p14="http://schemas.microsoft.com/office/powerpoint/2010/main" val="3545814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77686" y="965919"/>
            <a:ext cx="8712968" cy="461665"/>
          </a:xfrm>
          <a:prstGeom prst="rect">
            <a:avLst/>
          </a:prstGeom>
          <a:noFill/>
        </p:spPr>
        <p:txBody>
          <a:bodyPr wrap="square" rtlCol="0">
            <a:spAutoFit/>
          </a:bodyPr>
          <a:lstStyle/>
          <a:p>
            <a:r>
              <a:rPr lang="en-US" sz="2400" b="1" dirty="0" smtClean="0"/>
              <a:t>Questions</a:t>
            </a:r>
            <a:endParaRPr lang="en-GB" sz="2400" b="1"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The composition and Phases of the Reactor Exit Steam?</a:t>
            </a:r>
            <a:endParaRPr lang="en-GB" sz="2400" dirty="0"/>
          </a:p>
          <a:p>
            <a:r>
              <a:rPr lang="en-US" sz="2400" dirty="0"/>
              <a:t>Confirmation of what needs removed from the Reactor Exit Stream prior to it entering the Ion Exchange bed?</a:t>
            </a:r>
          </a:p>
          <a:p>
            <a:r>
              <a:rPr lang="en-US" sz="2400" dirty="0"/>
              <a:t>If a Gas-Liquid Separation Membrane is the most appropriate method of Removing Oxygen?</a:t>
            </a:r>
          </a:p>
        </p:txBody>
      </p:sp>
    </p:spTree>
    <p:extLst>
      <p:ext uri="{BB962C8B-B14F-4D97-AF65-F5344CB8AC3E}">
        <p14:creationId xmlns:p14="http://schemas.microsoft.com/office/powerpoint/2010/main" val="23905711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0" name="TextBox 19"/>
          <p:cNvSpPr txBox="1"/>
          <p:nvPr/>
        </p:nvSpPr>
        <p:spPr>
          <a:xfrm>
            <a:off x="-11681" y="836712"/>
            <a:ext cx="8604448" cy="461665"/>
          </a:xfrm>
          <a:prstGeom prst="rect">
            <a:avLst/>
          </a:prstGeom>
          <a:noFill/>
        </p:spPr>
        <p:txBody>
          <a:bodyPr wrap="square" rtlCol="0">
            <a:spAutoFit/>
          </a:bodyPr>
          <a:lstStyle/>
          <a:p>
            <a:r>
              <a:rPr lang="en-GB" sz="2400" b="1" dirty="0" smtClean="0"/>
              <a:t>Membrane Bioreactor – Forward Osmosis</a:t>
            </a:r>
            <a:endParaRPr lang="en-GB" sz="2400" b="1" dirty="0"/>
          </a:p>
        </p:txBody>
      </p:sp>
      <p:sp>
        <p:nvSpPr>
          <p:cNvPr id="21" name="TextBox 20"/>
          <p:cNvSpPr txBox="1"/>
          <p:nvPr/>
        </p:nvSpPr>
        <p:spPr>
          <a:xfrm>
            <a:off x="197768" y="1412776"/>
            <a:ext cx="8604448" cy="4801314"/>
          </a:xfrm>
          <a:prstGeom prst="rect">
            <a:avLst/>
          </a:prstGeom>
          <a:noFill/>
        </p:spPr>
        <p:txBody>
          <a:bodyPr wrap="square" rtlCol="0">
            <a:spAutoFit/>
          </a:bodyPr>
          <a:lstStyle/>
          <a:p>
            <a:pPr marL="285750" indent="-285750">
              <a:buFont typeface="Arial" pitchFamily="34" charset="0"/>
              <a:buChar char="•"/>
            </a:pPr>
            <a:r>
              <a:rPr lang="en-GB" dirty="0" smtClean="0"/>
              <a:t>Originally eliminated due to reliability concerns over microorganisms survival.</a:t>
            </a:r>
          </a:p>
          <a:p>
            <a:endParaRPr lang="en-GB" dirty="0" smtClean="0"/>
          </a:p>
          <a:p>
            <a:pPr marL="285750" indent="-285750">
              <a:buFont typeface="Arial" pitchFamily="34" charset="0"/>
              <a:buChar char="•"/>
            </a:pPr>
            <a:r>
              <a:rPr lang="en-GB" dirty="0" smtClean="0"/>
              <a:t>However after conversations with the NASA team responsible for designing waste water treatment for Mars, decision was taken to reconsider.</a:t>
            </a:r>
          </a:p>
          <a:p>
            <a:pPr marL="285750" indent="-285750">
              <a:buFont typeface="Arial" pitchFamily="34" charset="0"/>
              <a:buChar char="•"/>
            </a:pPr>
            <a:endParaRPr lang="en-GB" dirty="0"/>
          </a:p>
          <a:p>
            <a:pPr marL="285750" indent="-285750">
              <a:buFont typeface="Arial" pitchFamily="34" charset="0"/>
              <a:buChar char="•"/>
            </a:pPr>
            <a:r>
              <a:rPr lang="en-GB" dirty="0" smtClean="0"/>
              <a:t>NASA cited this technology as their current focus, moving away from DOC &amp; ISS</a:t>
            </a:r>
          </a:p>
          <a:p>
            <a:endParaRPr lang="en-GB" dirty="0"/>
          </a:p>
          <a:p>
            <a:pPr marL="285750" indent="-285750">
              <a:buFont typeface="Arial" pitchFamily="34" charset="0"/>
              <a:buChar char="•"/>
            </a:pPr>
            <a:r>
              <a:rPr lang="en-GB" dirty="0" smtClean="0"/>
              <a:t>Microorganisms spores were taken to low orbit earth in 1984 with 70% survival and with developments in UV radiation protection, experts believe the technology is plausible (</a:t>
            </a:r>
            <a:r>
              <a:rPr lang="en-GB" dirty="0" err="1" smtClean="0"/>
              <a:t>Benardini</a:t>
            </a:r>
            <a:r>
              <a:rPr lang="en-GB" dirty="0" smtClean="0"/>
              <a:t> et al., 2005)</a:t>
            </a:r>
          </a:p>
          <a:p>
            <a:pPr marL="285750" indent="-285750">
              <a:buFont typeface="Arial" pitchFamily="34" charset="0"/>
              <a:buChar char="•"/>
            </a:pPr>
            <a:endParaRPr lang="en-GB" dirty="0"/>
          </a:p>
          <a:p>
            <a:pPr marL="285750" indent="-285750">
              <a:buFont typeface="Arial" pitchFamily="34" charset="0"/>
              <a:buChar char="•"/>
            </a:pPr>
            <a:r>
              <a:rPr lang="en-GB" dirty="0" smtClean="0"/>
              <a:t>Membrane bioreactor has the potential for excellent treatment of waste water with removal of contaminants in excess of &gt;95 % (</a:t>
            </a:r>
            <a:r>
              <a:rPr lang="en-GB" dirty="0" err="1" smtClean="0"/>
              <a:t>Atasoy</a:t>
            </a:r>
            <a:r>
              <a:rPr lang="en-GB" dirty="0" smtClean="0"/>
              <a:t> et al., 2007)</a:t>
            </a:r>
          </a:p>
          <a:p>
            <a:pPr marL="285750" indent="-285750">
              <a:buFont typeface="Arial" pitchFamily="34" charset="0"/>
              <a:buChar char="•"/>
            </a:pPr>
            <a:endParaRPr lang="en-GB" dirty="0"/>
          </a:p>
          <a:p>
            <a:pPr marL="285750" indent="-285750">
              <a:buFont typeface="Arial" pitchFamily="34" charset="0"/>
              <a:buChar char="•"/>
            </a:pPr>
            <a:r>
              <a:rPr lang="en-GB" dirty="0" smtClean="0"/>
              <a:t>However significant challenges remain and will be investigated</a:t>
            </a:r>
          </a:p>
          <a:p>
            <a:pPr marL="285750" indent="-285750">
              <a:buFont typeface="Arial" pitchFamily="34" charset="0"/>
              <a:buChar char="•"/>
            </a:pPr>
            <a:endParaRPr lang="en-GB" dirty="0"/>
          </a:p>
          <a:p>
            <a:pPr marL="285750" indent="-285750">
              <a:buFont typeface="Arial" pitchFamily="34" charset="0"/>
              <a:buChar char="•"/>
            </a:pPr>
            <a:endParaRPr lang="en-GB" dirty="0"/>
          </a:p>
        </p:txBody>
      </p:sp>
    </p:spTree>
    <p:extLst>
      <p:ext uri="{BB962C8B-B14F-4D97-AF65-F5344CB8AC3E}">
        <p14:creationId xmlns:p14="http://schemas.microsoft.com/office/powerpoint/2010/main" val="1412026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10" name="TextBox 9"/>
          <p:cNvSpPr txBox="1"/>
          <p:nvPr/>
        </p:nvSpPr>
        <p:spPr>
          <a:xfrm>
            <a:off x="921639" y="1718181"/>
            <a:ext cx="7456925" cy="3416320"/>
          </a:xfrm>
          <a:prstGeom prst="rect">
            <a:avLst/>
          </a:prstGeom>
          <a:noFill/>
        </p:spPr>
        <p:txBody>
          <a:bodyPr wrap="square" rtlCol="0">
            <a:spAutoFit/>
          </a:bodyPr>
          <a:lstStyle/>
          <a:p>
            <a:r>
              <a:rPr lang="en-GB" dirty="0" smtClean="0">
                <a:latin typeface="Arial" pitchFamily="34" charset="0"/>
                <a:cs typeface="Arial" pitchFamily="34" charset="0"/>
              </a:rPr>
              <a:t>Using previous isolated systems as examples the essential resources that must be controlled in a life support system are:</a:t>
            </a:r>
          </a:p>
          <a:p>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Water</a:t>
            </a:r>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Air</a:t>
            </a:r>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Food</a:t>
            </a:r>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Waste</a:t>
            </a:r>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Thermal energy</a:t>
            </a:r>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Biomass</a:t>
            </a:r>
          </a:p>
          <a:p>
            <a:pPr marL="285750" indent="-285750">
              <a:buFont typeface="Arial" pitchFamily="34" charset="0"/>
              <a:buChar char="•"/>
            </a:pPr>
            <a:endParaRPr lang="en-GB" dirty="0">
              <a:latin typeface="Arial" pitchFamily="34" charset="0"/>
              <a:cs typeface="Arial" pitchFamily="34" charset="0"/>
            </a:endParaRPr>
          </a:p>
          <a:p>
            <a:r>
              <a:rPr lang="en-GB" dirty="0" smtClean="0">
                <a:latin typeface="Arial" pitchFamily="34" charset="0"/>
                <a:cs typeface="Arial" pitchFamily="34" charset="0"/>
              </a:rPr>
              <a:t>The last three require control but no resupply on the Mars space station, therefore these are not considered at this stage of design.</a:t>
            </a:r>
            <a:endParaRPr lang="en-GB" dirty="0">
              <a:latin typeface="Arial" pitchFamily="34" charset="0"/>
              <a:cs typeface="Arial" pitchFamily="34" charset="0"/>
            </a:endParaRPr>
          </a:p>
        </p:txBody>
      </p:sp>
      <p:sp>
        <p:nvSpPr>
          <p:cNvPr id="11" name="Flowchart: Manual Operation 10"/>
          <p:cNvSpPr/>
          <p:nvPr/>
        </p:nvSpPr>
        <p:spPr>
          <a:xfrm rot="10800000">
            <a:off x="2970634" y="116629"/>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
        <p:nvSpPr>
          <p:cNvPr id="8" name="TextBox 7"/>
          <p:cNvSpPr txBox="1"/>
          <p:nvPr/>
        </p:nvSpPr>
        <p:spPr>
          <a:xfrm>
            <a:off x="909101" y="913673"/>
            <a:ext cx="4802489" cy="461665"/>
          </a:xfrm>
          <a:prstGeom prst="rect">
            <a:avLst/>
          </a:prstGeom>
          <a:noFill/>
        </p:spPr>
        <p:txBody>
          <a:bodyPr wrap="square" rtlCol="0">
            <a:spAutoFit/>
          </a:bodyPr>
          <a:lstStyle/>
          <a:p>
            <a:r>
              <a:rPr lang="en-GB" sz="2400" b="1" dirty="0" smtClean="0">
                <a:latin typeface="Arial" pitchFamily="34" charset="0"/>
                <a:cs typeface="Arial" pitchFamily="34" charset="0"/>
              </a:rPr>
              <a:t>Stage 1 – Design basis</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6158215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0" name="TextBox 19"/>
          <p:cNvSpPr txBox="1"/>
          <p:nvPr/>
        </p:nvSpPr>
        <p:spPr>
          <a:xfrm>
            <a:off x="197768" y="836711"/>
            <a:ext cx="8604448" cy="461665"/>
          </a:xfrm>
          <a:prstGeom prst="rect">
            <a:avLst/>
          </a:prstGeom>
          <a:noFill/>
        </p:spPr>
        <p:txBody>
          <a:bodyPr wrap="square" rtlCol="0">
            <a:spAutoFit/>
          </a:bodyPr>
          <a:lstStyle/>
          <a:p>
            <a:r>
              <a:rPr lang="en-GB" sz="2400" b="1" dirty="0" smtClean="0"/>
              <a:t>Membrane Bioreactor Continued</a:t>
            </a:r>
            <a:endParaRPr lang="en-GB" sz="2400" b="1" dirty="0"/>
          </a:p>
        </p:txBody>
      </p:sp>
      <p:grpSp>
        <p:nvGrpSpPr>
          <p:cNvPr id="19" name="Group 18"/>
          <p:cNvGrpSpPr/>
          <p:nvPr/>
        </p:nvGrpSpPr>
        <p:grpSpPr>
          <a:xfrm>
            <a:off x="218883" y="1406237"/>
            <a:ext cx="8929625" cy="4875044"/>
            <a:chOff x="72008" y="1875616"/>
            <a:chExt cx="8929625" cy="4875044"/>
          </a:xfrm>
        </p:grpSpPr>
        <p:sp>
          <p:nvSpPr>
            <p:cNvPr id="22" name="Rectangle 33"/>
            <p:cNvSpPr>
              <a:spLocks noChangeArrowheads="1"/>
            </p:cNvSpPr>
            <p:nvPr/>
          </p:nvSpPr>
          <p:spPr bwMode="auto">
            <a:xfrm>
              <a:off x="802258" y="2780928"/>
              <a:ext cx="6883400" cy="2293938"/>
            </a:xfrm>
            <a:prstGeom prst="rect">
              <a:avLst/>
            </a:prstGeom>
            <a:noFill/>
            <a:ln w="9525" algn="in">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23" name="Rectangle 34"/>
            <p:cNvSpPr>
              <a:spLocks noChangeArrowheads="1"/>
            </p:cNvSpPr>
            <p:nvPr/>
          </p:nvSpPr>
          <p:spPr bwMode="auto">
            <a:xfrm>
              <a:off x="802258" y="3390528"/>
              <a:ext cx="6883400" cy="1838325"/>
            </a:xfrm>
            <a:prstGeom prst="rect">
              <a:avLst/>
            </a:prstGeom>
            <a:solidFill>
              <a:srgbClr val="4F81BD"/>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24" name="Rectangle 35"/>
            <p:cNvSpPr>
              <a:spLocks noChangeArrowheads="1"/>
            </p:cNvSpPr>
            <p:nvPr/>
          </p:nvSpPr>
          <p:spPr bwMode="auto">
            <a:xfrm>
              <a:off x="5247258" y="3679453"/>
              <a:ext cx="1552575" cy="1266825"/>
            </a:xfrm>
            <a:prstGeom prst="rect">
              <a:avLst/>
            </a:prstGeom>
            <a:solidFill>
              <a:srgbClr val="FFFFFF"/>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26" name="AutoShape 36"/>
            <p:cNvSpPr>
              <a:spLocks noChangeArrowheads="1"/>
            </p:cNvSpPr>
            <p:nvPr/>
          </p:nvSpPr>
          <p:spPr bwMode="auto">
            <a:xfrm>
              <a:off x="5248846" y="3704853"/>
              <a:ext cx="1541462" cy="1244600"/>
            </a:xfrm>
            <a:prstGeom prst="rtTriangle">
              <a:avLst/>
            </a:prstGeom>
            <a:solidFill>
              <a:srgbClr val="4F81BD"/>
            </a:solidFill>
            <a:ln w="9525"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27" name="Oval 38"/>
            <p:cNvSpPr>
              <a:spLocks noChangeArrowheads="1"/>
            </p:cNvSpPr>
            <p:nvPr/>
          </p:nvSpPr>
          <p:spPr bwMode="auto">
            <a:xfrm>
              <a:off x="7919021" y="3954091"/>
              <a:ext cx="741362" cy="741362"/>
            </a:xfrm>
            <a:prstGeom prst="ellipse">
              <a:avLst/>
            </a:prstGeom>
            <a:noFill/>
            <a:ln w="9525" algn="in">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cxnSp>
          <p:nvCxnSpPr>
            <p:cNvPr id="28" name="AutoShape 39"/>
            <p:cNvCxnSpPr>
              <a:cxnSpLocks noChangeShapeType="1"/>
            </p:cNvCxnSpPr>
            <p:nvPr/>
          </p:nvCxnSpPr>
          <p:spPr bwMode="auto">
            <a:xfrm flipH="1" flipV="1">
              <a:off x="6783958" y="4341441"/>
              <a:ext cx="1150938" cy="0"/>
            </a:xfrm>
            <a:prstGeom prst="straightConnector1">
              <a:avLst/>
            </a:prstGeom>
            <a:noFill/>
            <a:ln w="571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29" name="AutoShape 40"/>
            <p:cNvCxnSpPr>
              <a:cxnSpLocks noChangeShapeType="1"/>
            </p:cNvCxnSpPr>
            <p:nvPr/>
          </p:nvCxnSpPr>
          <p:spPr bwMode="auto">
            <a:xfrm>
              <a:off x="8285733" y="3960441"/>
              <a:ext cx="365125" cy="373062"/>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30" name="AutoShape 41"/>
            <p:cNvCxnSpPr>
              <a:cxnSpLocks noChangeShapeType="1"/>
            </p:cNvCxnSpPr>
            <p:nvPr/>
          </p:nvCxnSpPr>
          <p:spPr bwMode="auto">
            <a:xfrm flipV="1">
              <a:off x="8296846" y="4354141"/>
              <a:ext cx="354012" cy="360362"/>
            </a:xfrm>
            <a:prstGeom prst="straightConnector1">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cxnSp>
          <p:nvCxnSpPr>
            <p:cNvPr id="31" name="AutoShape 42"/>
            <p:cNvCxnSpPr>
              <a:cxnSpLocks noChangeShapeType="1"/>
            </p:cNvCxnSpPr>
            <p:nvPr/>
          </p:nvCxnSpPr>
          <p:spPr bwMode="auto">
            <a:xfrm>
              <a:off x="72008" y="3523878"/>
              <a:ext cx="725488" cy="0"/>
            </a:xfrm>
            <a:prstGeom prst="straightConnector1">
              <a:avLst/>
            </a:prstGeom>
            <a:noFill/>
            <a:ln w="57150">
              <a:solidFill>
                <a:srgbClr val="FFC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EEECE1"/>
                    </a:outerShdw>
                  </a:effectLst>
                </a14:hiddenEffects>
              </a:ext>
            </a:extLst>
          </p:spPr>
        </p:cxnSp>
        <p:sp>
          <p:nvSpPr>
            <p:cNvPr id="32" name="Oval 43"/>
            <p:cNvSpPr>
              <a:spLocks noChangeArrowheads="1"/>
            </p:cNvSpPr>
            <p:nvPr/>
          </p:nvSpPr>
          <p:spPr bwMode="auto">
            <a:xfrm>
              <a:off x="840358" y="3757241"/>
              <a:ext cx="173038"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3" name="Oval 44"/>
            <p:cNvSpPr>
              <a:spLocks noChangeArrowheads="1"/>
            </p:cNvSpPr>
            <p:nvPr/>
          </p:nvSpPr>
          <p:spPr bwMode="auto">
            <a:xfrm>
              <a:off x="3474021" y="4844678"/>
              <a:ext cx="173037"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4" name="Oval 45"/>
            <p:cNvSpPr>
              <a:spLocks noChangeArrowheads="1"/>
            </p:cNvSpPr>
            <p:nvPr/>
          </p:nvSpPr>
          <p:spPr bwMode="auto">
            <a:xfrm>
              <a:off x="1910333" y="3893766"/>
              <a:ext cx="173038"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5" name="Oval 46"/>
            <p:cNvSpPr>
              <a:spLocks noChangeArrowheads="1"/>
            </p:cNvSpPr>
            <p:nvPr/>
          </p:nvSpPr>
          <p:spPr bwMode="auto">
            <a:xfrm>
              <a:off x="913383" y="4436691"/>
              <a:ext cx="173038"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6" name="Oval 47"/>
            <p:cNvSpPr>
              <a:spLocks noChangeArrowheads="1"/>
            </p:cNvSpPr>
            <p:nvPr/>
          </p:nvSpPr>
          <p:spPr bwMode="auto">
            <a:xfrm>
              <a:off x="1489646" y="4435103"/>
              <a:ext cx="173037"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7" name="Oval 48"/>
            <p:cNvSpPr>
              <a:spLocks noChangeArrowheads="1"/>
            </p:cNvSpPr>
            <p:nvPr/>
          </p:nvSpPr>
          <p:spPr bwMode="auto">
            <a:xfrm>
              <a:off x="2043683" y="4212853"/>
              <a:ext cx="173038"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8" name="Oval 49"/>
            <p:cNvSpPr>
              <a:spLocks noChangeArrowheads="1"/>
            </p:cNvSpPr>
            <p:nvPr/>
          </p:nvSpPr>
          <p:spPr bwMode="auto">
            <a:xfrm>
              <a:off x="4056633" y="3795341"/>
              <a:ext cx="173038"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39" name="Oval 50"/>
            <p:cNvSpPr>
              <a:spLocks noChangeArrowheads="1"/>
            </p:cNvSpPr>
            <p:nvPr/>
          </p:nvSpPr>
          <p:spPr bwMode="auto">
            <a:xfrm>
              <a:off x="1092771" y="4905003"/>
              <a:ext cx="173037"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0" name="Oval 51"/>
            <p:cNvSpPr>
              <a:spLocks noChangeArrowheads="1"/>
            </p:cNvSpPr>
            <p:nvPr/>
          </p:nvSpPr>
          <p:spPr bwMode="auto">
            <a:xfrm>
              <a:off x="2839021" y="4903416"/>
              <a:ext cx="173037"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1" name="Oval 52"/>
            <p:cNvSpPr>
              <a:spLocks noChangeArrowheads="1"/>
            </p:cNvSpPr>
            <p:nvPr/>
          </p:nvSpPr>
          <p:spPr bwMode="auto">
            <a:xfrm>
              <a:off x="2824733" y="4289053"/>
              <a:ext cx="174625"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2" name="Oval 53"/>
            <p:cNvSpPr>
              <a:spLocks noChangeArrowheads="1"/>
            </p:cNvSpPr>
            <p:nvPr/>
          </p:nvSpPr>
          <p:spPr bwMode="auto">
            <a:xfrm>
              <a:off x="1862708" y="4900241"/>
              <a:ext cx="173038"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3" name="Oval 54"/>
            <p:cNvSpPr>
              <a:spLocks noChangeArrowheads="1"/>
            </p:cNvSpPr>
            <p:nvPr/>
          </p:nvSpPr>
          <p:spPr bwMode="auto">
            <a:xfrm>
              <a:off x="2915221" y="3776291"/>
              <a:ext cx="173037"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4" name="Oval 55"/>
            <p:cNvSpPr>
              <a:spLocks noChangeArrowheads="1"/>
            </p:cNvSpPr>
            <p:nvPr/>
          </p:nvSpPr>
          <p:spPr bwMode="auto">
            <a:xfrm>
              <a:off x="4510658" y="4144591"/>
              <a:ext cx="173038" cy="174625"/>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5" name="Oval 56"/>
            <p:cNvSpPr>
              <a:spLocks noChangeArrowheads="1"/>
            </p:cNvSpPr>
            <p:nvPr/>
          </p:nvSpPr>
          <p:spPr bwMode="auto">
            <a:xfrm>
              <a:off x="3329558" y="4074741"/>
              <a:ext cx="173038"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6" name="Oval 57"/>
            <p:cNvSpPr>
              <a:spLocks noChangeArrowheads="1"/>
            </p:cNvSpPr>
            <p:nvPr/>
          </p:nvSpPr>
          <p:spPr bwMode="auto">
            <a:xfrm>
              <a:off x="4353496" y="4785941"/>
              <a:ext cx="173037"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7" name="Oval 58"/>
            <p:cNvSpPr>
              <a:spLocks noChangeArrowheads="1"/>
            </p:cNvSpPr>
            <p:nvPr/>
          </p:nvSpPr>
          <p:spPr bwMode="auto">
            <a:xfrm>
              <a:off x="5544121" y="4519241"/>
              <a:ext cx="173037" cy="173037"/>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8" name="Oval 59"/>
            <p:cNvSpPr>
              <a:spLocks noChangeArrowheads="1"/>
            </p:cNvSpPr>
            <p:nvPr/>
          </p:nvSpPr>
          <p:spPr bwMode="auto">
            <a:xfrm>
              <a:off x="5369496" y="4120767"/>
              <a:ext cx="174625"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49" name="Oval 60"/>
            <p:cNvSpPr>
              <a:spLocks noChangeArrowheads="1"/>
            </p:cNvSpPr>
            <p:nvPr/>
          </p:nvSpPr>
          <p:spPr bwMode="auto">
            <a:xfrm>
              <a:off x="5937026" y="4651559"/>
              <a:ext cx="173038" cy="174625"/>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50" name="Oval 61"/>
            <p:cNvSpPr>
              <a:spLocks noChangeArrowheads="1"/>
            </p:cNvSpPr>
            <p:nvPr/>
          </p:nvSpPr>
          <p:spPr bwMode="auto">
            <a:xfrm>
              <a:off x="7149083" y="3958853"/>
              <a:ext cx="173038"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51" name="Oval 62"/>
            <p:cNvSpPr>
              <a:spLocks noChangeArrowheads="1"/>
            </p:cNvSpPr>
            <p:nvPr/>
          </p:nvSpPr>
          <p:spPr bwMode="auto">
            <a:xfrm>
              <a:off x="7123683" y="5022478"/>
              <a:ext cx="173038"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52" name="Oval 63"/>
            <p:cNvSpPr>
              <a:spLocks noChangeArrowheads="1"/>
            </p:cNvSpPr>
            <p:nvPr/>
          </p:nvSpPr>
          <p:spPr bwMode="auto">
            <a:xfrm>
              <a:off x="3916933" y="4454153"/>
              <a:ext cx="173038" cy="173038"/>
            </a:xfrm>
            <a:prstGeom prst="ellipse">
              <a:avLst/>
            </a:prstGeom>
            <a:solidFill>
              <a:srgbClr val="FFFFFF"/>
            </a:solidFill>
            <a:ln>
              <a:noFill/>
            </a:ln>
            <a:effectLst/>
            <a:extLst>
              <a:ext uri="{91240B29-F687-4F45-9708-019B960494DF}">
                <a14:hiddenLine xmlns:a14="http://schemas.microsoft.com/office/drawing/2010/main" w="9525"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36576" tIns="36576" rIns="36576" bIns="36576" numCol="1" anchor="t" anchorCtr="0" compatLnSpc="1">
              <a:prstTxWarp prst="textNoShape">
                <a:avLst/>
              </a:prstTxWarp>
            </a:bodyPr>
            <a:lstStyle/>
            <a:p>
              <a:endParaRPr lang="en-GB"/>
            </a:p>
          </p:txBody>
        </p:sp>
        <p:sp>
          <p:nvSpPr>
            <p:cNvPr id="53" name="TextBox 52"/>
            <p:cNvSpPr txBox="1"/>
            <p:nvPr/>
          </p:nvSpPr>
          <p:spPr>
            <a:xfrm>
              <a:off x="72008" y="2780928"/>
              <a:ext cx="768350" cy="369332"/>
            </a:xfrm>
            <a:prstGeom prst="rect">
              <a:avLst/>
            </a:prstGeom>
            <a:noFill/>
          </p:spPr>
          <p:txBody>
            <a:bodyPr wrap="square" rtlCol="0">
              <a:spAutoFit/>
            </a:bodyPr>
            <a:lstStyle/>
            <a:p>
              <a:r>
                <a:rPr lang="en-GB" b="1" dirty="0" smtClean="0"/>
                <a:t>FEED</a:t>
              </a:r>
              <a:endParaRPr lang="en-GB" b="1" dirty="0"/>
            </a:p>
          </p:txBody>
        </p:sp>
        <p:sp>
          <p:nvSpPr>
            <p:cNvPr id="54" name="TextBox 53"/>
            <p:cNvSpPr txBox="1"/>
            <p:nvPr/>
          </p:nvSpPr>
          <p:spPr>
            <a:xfrm>
              <a:off x="2774727" y="2204864"/>
              <a:ext cx="3165475" cy="369332"/>
            </a:xfrm>
            <a:prstGeom prst="rect">
              <a:avLst/>
            </a:prstGeom>
            <a:noFill/>
          </p:spPr>
          <p:txBody>
            <a:bodyPr wrap="square" rtlCol="0">
              <a:spAutoFit/>
            </a:bodyPr>
            <a:lstStyle/>
            <a:p>
              <a:r>
                <a:rPr lang="en-GB" b="1" dirty="0" smtClean="0"/>
                <a:t>Aeration zone</a:t>
              </a:r>
              <a:endParaRPr lang="en-GB" b="1" dirty="0"/>
            </a:p>
          </p:txBody>
        </p:sp>
        <p:cxnSp>
          <p:nvCxnSpPr>
            <p:cNvPr id="55" name="Straight Connector 54"/>
            <p:cNvCxnSpPr/>
            <p:nvPr/>
          </p:nvCxnSpPr>
          <p:spPr>
            <a:xfrm flipV="1">
              <a:off x="5717158" y="2204864"/>
              <a:ext cx="655042" cy="1590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325471" y="1875616"/>
              <a:ext cx="2270125" cy="369332"/>
            </a:xfrm>
            <a:prstGeom prst="rect">
              <a:avLst/>
            </a:prstGeom>
            <a:noFill/>
          </p:spPr>
          <p:txBody>
            <a:bodyPr wrap="square" rtlCol="0">
              <a:spAutoFit/>
            </a:bodyPr>
            <a:lstStyle/>
            <a:p>
              <a:r>
                <a:rPr lang="en-GB" b="1" dirty="0" smtClean="0"/>
                <a:t>Immersed membrane</a:t>
              </a:r>
              <a:endParaRPr lang="en-GB" b="1" dirty="0"/>
            </a:p>
          </p:txBody>
        </p:sp>
        <p:cxnSp>
          <p:nvCxnSpPr>
            <p:cNvPr id="57" name="Straight Connector 56"/>
            <p:cNvCxnSpPr/>
            <p:nvPr/>
          </p:nvCxnSpPr>
          <p:spPr>
            <a:xfrm>
              <a:off x="6460533" y="5228853"/>
              <a:ext cx="0" cy="93645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6460533" y="6165304"/>
              <a:ext cx="163985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460533" y="6381328"/>
              <a:ext cx="2013319" cy="369332"/>
            </a:xfrm>
            <a:prstGeom prst="rect">
              <a:avLst/>
            </a:prstGeom>
            <a:noFill/>
          </p:spPr>
          <p:txBody>
            <a:bodyPr wrap="square" rtlCol="0">
              <a:spAutoFit/>
            </a:bodyPr>
            <a:lstStyle/>
            <a:p>
              <a:r>
                <a:rPr lang="en-GB" dirty="0" smtClean="0"/>
                <a:t>Activated sludge</a:t>
              </a:r>
              <a:endParaRPr lang="en-GB" dirty="0"/>
            </a:p>
          </p:txBody>
        </p:sp>
        <p:sp>
          <p:nvSpPr>
            <p:cNvPr id="60" name="TextBox 59"/>
            <p:cNvSpPr txBox="1"/>
            <p:nvPr/>
          </p:nvSpPr>
          <p:spPr>
            <a:xfrm>
              <a:off x="104032" y="5512412"/>
              <a:ext cx="4854290" cy="923330"/>
            </a:xfrm>
            <a:prstGeom prst="rect">
              <a:avLst/>
            </a:prstGeom>
            <a:noFill/>
          </p:spPr>
          <p:txBody>
            <a:bodyPr wrap="square" rtlCol="0">
              <a:spAutoFit/>
            </a:bodyPr>
            <a:lstStyle/>
            <a:p>
              <a:r>
                <a:rPr lang="en-GB" dirty="0" smtClean="0"/>
                <a:t>Material balances of substrate:</a:t>
              </a:r>
            </a:p>
            <a:p>
              <a:endParaRPr lang="en-GB" dirty="0"/>
            </a:p>
            <a:p>
              <a:r>
                <a:rPr lang="en-GB" dirty="0" err="1" smtClean="0"/>
                <a:t>Rsu</a:t>
              </a:r>
              <a:r>
                <a:rPr lang="en-GB" dirty="0" smtClean="0"/>
                <a:t> = Q(Si-Se)/</a:t>
              </a:r>
              <a:r>
                <a:rPr lang="en-GB" dirty="0" err="1" smtClean="0"/>
                <a:t>Va</a:t>
              </a:r>
              <a:r>
                <a:rPr lang="en-GB" dirty="0" smtClean="0"/>
                <a:t> = …?</a:t>
              </a:r>
              <a:endParaRPr lang="en-GB" dirty="0"/>
            </a:p>
          </p:txBody>
        </p:sp>
        <p:sp>
          <p:nvSpPr>
            <p:cNvPr id="61" name="TextBox 60"/>
            <p:cNvSpPr txBox="1"/>
            <p:nvPr/>
          </p:nvSpPr>
          <p:spPr>
            <a:xfrm>
              <a:off x="72008" y="3723765"/>
              <a:ext cx="611560" cy="923330"/>
            </a:xfrm>
            <a:prstGeom prst="rect">
              <a:avLst/>
            </a:prstGeom>
            <a:noFill/>
          </p:spPr>
          <p:txBody>
            <a:bodyPr wrap="square" rtlCol="0">
              <a:spAutoFit/>
            </a:bodyPr>
            <a:lstStyle/>
            <a:p>
              <a:r>
                <a:rPr lang="en-GB" dirty="0" smtClean="0"/>
                <a:t>Q</a:t>
              </a:r>
            </a:p>
            <a:p>
              <a:r>
                <a:rPr lang="en-GB" dirty="0" smtClean="0"/>
                <a:t> Si</a:t>
              </a:r>
            </a:p>
            <a:p>
              <a:r>
                <a:rPr lang="en-GB" dirty="0" smtClean="0"/>
                <a:t> Xi</a:t>
              </a:r>
              <a:endParaRPr lang="en-GB" dirty="0"/>
            </a:p>
          </p:txBody>
        </p:sp>
        <p:sp>
          <p:nvSpPr>
            <p:cNvPr id="62" name="TextBox 61"/>
            <p:cNvSpPr txBox="1"/>
            <p:nvPr/>
          </p:nvSpPr>
          <p:spPr>
            <a:xfrm>
              <a:off x="7828025" y="4826184"/>
              <a:ext cx="1173608" cy="369332"/>
            </a:xfrm>
            <a:prstGeom prst="rect">
              <a:avLst/>
            </a:prstGeom>
            <a:noFill/>
          </p:spPr>
          <p:txBody>
            <a:bodyPr wrap="square" rtlCol="0">
              <a:spAutoFit/>
            </a:bodyPr>
            <a:lstStyle/>
            <a:p>
              <a:r>
                <a:rPr lang="en-GB" dirty="0" smtClean="0"/>
                <a:t>Q, Se, </a:t>
              </a:r>
              <a:r>
                <a:rPr lang="en-GB" dirty="0" err="1" smtClean="0"/>
                <a:t>Xe</a:t>
              </a:r>
              <a:endParaRPr lang="en-GB" dirty="0"/>
            </a:p>
          </p:txBody>
        </p:sp>
      </p:grpSp>
    </p:spTree>
    <p:extLst>
      <p:ext uri="{BB962C8B-B14F-4D97-AF65-F5344CB8AC3E}">
        <p14:creationId xmlns:p14="http://schemas.microsoft.com/office/powerpoint/2010/main" val="15785391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5" name="Flowchart: Manual Operation 14"/>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6389390" y="116633"/>
            <a:ext cx="1152128" cy="461665"/>
          </a:xfrm>
          <a:prstGeom prst="rect">
            <a:avLst/>
          </a:prstGeom>
          <a:noFill/>
        </p:spPr>
        <p:txBody>
          <a:bodyPr wrap="square" rtlCol="0">
            <a:spAutoFit/>
          </a:bodyPr>
          <a:lstStyle/>
          <a:p>
            <a:r>
              <a:rPr lang="en-GB" sz="1200" b="1" dirty="0">
                <a:latin typeface="Arial" pitchFamily="34" charset="0"/>
                <a:cs typeface="Arial" pitchFamily="34" charset="0"/>
              </a:rPr>
              <a:t>4</a:t>
            </a:r>
            <a:r>
              <a:rPr lang="en-GB" sz="1200" b="1" dirty="0" smtClean="0">
                <a:latin typeface="Arial" pitchFamily="34" charset="0"/>
                <a:cs typeface="Arial" pitchFamily="34" charset="0"/>
              </a:rPr>
              <a:t>. Water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17" name="Flowchart: Manual Operation 1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0" name="TextBox 19"/>
          <p:cNvSpPr txBox="1"/>
          <p:nvPr/>
        </p:nvSpPr>
        <p:spPr>
          <a:xfrm>
            <a:off x="197768" y="836711"/>
            <a:ext cx="8604448" cy="461665"/>
          </a:xfrm>
          <a:prstGeom prst="rect">
            <a:avLst/>
          </a:prstGeom>
          <a:noFill/>
        </p:spPr>
        <p:txBody>
          <a:bodyPr wrap="square" rtlCol="0">
            <a:spAutoFit/>
          </a:bodyPr>
          <a:lstStyle/>
          <a:p>
            <a:r>
              <a:rPr lang="en-GB" sz="2400" b="1" dirty="0" smtClean="0"/>
              <a:t>Membrane Bioreactor Continued</a:t>
            </a:r>
            <a:endParaRPr lang="en-GB" sz="2400" b="1" dirty="0"/>
          </a:p>
        </p:txBody>
      </p:sp>
      <p:sp>
        <p:nvSpPr>
          <p:cNvPr id="63" name="TextBox 62"/>
          <p:cNvSpPr txBox="1"/>
          <p:nvPr/>
        </p:nvSpPr>
        <p:spPr>
          <a:xfrm>
            <a:off x="485947" y="1576222"/>
            <a:ext cx="8028090" cy="4662815"/>
          </a:xfrm>
          <a:prstGeom prst="rect">
            <a:avLst/>
          </a:prstGeom>
          <a:noFill/>
        </p:spPr>
        <p:txBody>
          <a:bodyPr wrap="square" rtlCol="0">
            <a:spAutoFit/>
          </a:bodyPr>
          <a:lstStyle/>
          <a:p>
            <a:pPr marL="285750" indent="-285750">
              <a:lnSpc>
                <a:spcPct val="150000"/>
              </a:lnSpc>
              <a:buFont typeface="Arial" pitchFamily="34" charset="0"/>
              <a:buChar char="•"/>
            </a:pPr>
            <a:r>
              <a:rPr lang="en-GB" dirty="0" smtClean="0"/>
              <a:t>First we need a volume: 200 l/day requirement</a:t>
            </a:r>
          </a:p>
          <a:p>
            <a:pPr marL="285750" indent="-285750">
              <a:lnSpc>
                <a:spcPct val="150000"/>
              </a:lnSpc>
              <a:buFont typeface="Arial" pitchFamily="34" charset="0"/>
              <a:buChar char="•"/>
            </a:pPr>
            <a:r>
              <a:rPr lang="en-GB" dirty="0" smtClean="0"/>
              <a:t>Process will operate in a continuous mode </a:t>
            </a:r>
          </a:p>
          <a:p>
            <a:pPr marL="285750" indent="-285750">
              <a:lnSpc>
                <a:spcPct val="150000"/>
              </a:lnSpc>
              <a:buFont typeface="Arial" pitchFamily="34" charset="0"/>
              <a:buChar char="•"/>
            </a:pPr>
            <a:r>
              <a:rPr lang="en-GB" dirty="0" smtClean="0"/>
              <a:t>For our capacity assume preliminary volume of 50 l</a:t>
            </a:r>
          </a:p>
          <a:p>
            <a:pPr marL="285750" indent="-285750">
              <a:lnSpc>
                <a:spcPct val="150000"/>
              </a:lnSpc>
              <a:buFont typeface="Arial" pitchFamily="34" charset="0"/>
              <a:buChar char="•"/>
            </a:pPr>
            <a:r>
              <a:rPr lang="en-GB" dirty="0" smtClean="0"/>
              <a:t> </a:t>
            </a:r>
            <a:r>
              <a:rPr lang="en-GB" dirty="0" err="1" smtClean="0"/>
              <a:t>rsu</a:t>
            </a:r>
            <a:r>
              <a:rPr lang="en-GB" dirty="0" smtClean="0"/>
              <a:t>= Q(Si-Se)/</a:t>
            </a:r>
            <a:r>
              <a:rPr lang="en-GB" dirty="0" err="1" smtClean="0"/>
              <a:t>Va</a:t>
            </a:r>
            <a:r>
              <a:rPr lang="en-GB" dirty="0" smtClean="0"/>
              <a:t> = 42 mg/l/day (substrate utilisation rate)</a:t>
            </a:r>
          </a:p>
          <a:p>
            <a:pPr marL="285750" indent="-285750">
              <a:lnSpc>
                <a:spcPct val="150000"/>
              </a:lnSpc>
              <a:buFont typeface="Arial" pitchFamily="34" charset="0"/>
              <a:buChar char="•"/>
            </a:pPr>
            <a:r>
              <a:rPr lang="en-GB" dirty="0" smtClean="0"/>
              <a:t>Primary Flux? </a:t>
            </a:r>
          </a:p>
          <a:p>
            <a:pPr marL="285750" indent="-285750">
              <a:lnSpc>
                <a:spcPct val="150000"/>
              </a:lnSpc>
              <a:buFont typeface="Arial" pitchFamily="34" charset="0"/>
              <a:buChar char="•"/>
            </a:pPr>
            <a:r>
              <a:rPr lang="en-GB" dirty="0" smtClean="0"/>
              <a:t>J= (1/A) x (dv/</a:t>
            </a:r>
            <a:r>
              <a:rPr lang="en-GB" dirty="0" err="1" smtClean="0"/>
              <a:t>dt</a:t>
            </a:r>
            <a:r>
              <a:rPr lang="en-GB" dirty="0" smtClean="0"/>
              <a:t>)</a:t>
            </a:r>
          </a:p>
          <a:p>
            <a:pPr marL="285750" indent="-285750">
              <a:lnSpc>
                <a:spcPct val="150000"/>
              </a:lnSpc>
              <a:buFont typeface="Arial" pitchFamily="34" charset="0"/>
              <a:buChar char="•"/>
            </a:pPr>
            <a:r>
              <a:rPr lang="en-GB" dirty="0" smtClean="0"/>
              <a:t>A = Membrane surface area* = 0.83 m2</a:t>
            </a:r>
          </a:p>
          <a:p>
            <a:pPr marL="285750" indent="-285750">
              <a:lnSpc>
                <a:spcPct val="150000"/>
              </a:lnSpc>
              <a:buFont typeface="Arial" pitchFamily="34" charset="0"/>
              <a:buChar char="•"/>
            </a:pPr>
            <a:r>
              <a:rPr lang="en-GB" dirty="0" smtClean="0"/>
              <a:t>Therefore J= 10 l/</a:t>
            </a:r>
            <a:r>
              <a:rPr lang="en-GB" dirty="0" err="1" smtClean="0"/>
              <a:t>hr</a:t>
            </a:r>
            <a:r>
              <a:rPr lang="en-GB" dirty="0" smtClean="0"/>
              <a:t>/m2</a:t>
            </a:r>
          </a:p>
          <a:p>
            <a:pPr marL="285750" indent="-285750">
              <a:lnSpc>
                <a:spcPct val="150000"/>
              </a:lnSpc>
              <a:buFont typeface="Arial" pitchFamily="34" charset="0"/>
              <a:buChar char="•"/>
            </a:pPr>
            <a:r>
              <a:rPr lang="en-GB" dirty="0" smtClean="0"/>
              <a:t>Permeate flux? :  </a:t>
            </a:r>
          </a:p>
          <a:p>
            <a:pPr marL="285750" indent="-285750">
              <a:lnSpc>
                <a:spcPct val="150000"/>
              </a:lnSpc>
              <a:buFont typeface="Arial" pitchFamily="34" charset="0"/>
              <a:buChar char="•"/>
            </a:pPr>
            <a:endParaRPr lang="en-GB" dirty="0"/>
          </a:p>
          <a:p>
            <a:pPr marL="285750" indent="-285750">
              <a:lnSpc>
                <a:spcPct val="150000"/>
              </a:lnSpc>
              <a:buFont typeface="Arial" pitchFamily="34" charset="0"/>
              <a:buChar char="•"/>
            </a:pPr>
            <a:r>
              <a:rPr lang="en-GB" dirty="0" smtClean="0"/>
              <a:t>Material balance of permeate in reactor?:  </a:t>
            </a:r>
            <a:r>
              <a:rPr lang="en-GB" dirty="0" err="1" smtClean="0"/>
              <a:t>rg</a:t>
            </a:r>
            <a:r>
              <a:rPr lang="en-GB" dirty="0" smtClean="0"/>
              <a:t>=</a:t>
            </a:r>
            <a:r>
              <a:rPr lang="en-GB" dirty="0" err="1" smtClean="0"/>
              <a:t>dXv</a:t>
            </a:r>
            <a:r>
              <a:rPr lang="en-GB" dirty="0" smtClean="0"/>
              <a:t>/</a:t>
            </a:r>
            <a:r>
              <a:rPr lang="en-GB" dirty="0" err="1" smtClean="0"/>
              <a:t>dt</a:t>
            </a:r>
            <a:endParaRPr lang="en-GB" dirty="0"/>
          </a:p>
        </p:txBody>
      </p:sp>
      <p:sp>
        <p:nvSpPr>
          <p:cNvPr id="64" name="TextBox 63"/>
          <p:cNvSpPr txBox="1"/>
          <p:nvPr/>
        </p:nvSpPr>
        <p:spPr>
          <a:xfrm>
            <a:off x="606921" y="6216140"/>
            <a:ext cx="3024336" cy="369332"/>
          </a:xfrm>
          <a:prstGeom prst="rect">
            <a:avLst/>
          </a:prstGeom>
          <a:noFill/>
        </p:spPr>
        <p:txBody>
          <a:bodyPr wrap="square" rtlCol="0">
            <a:spAutoFit/>
          </a:bodyPr>
          <a:lstStyle/>
          <a:p>
            <a:r>
              <a:rPr lang="en-GB" dirty="0" smtClean="0"/>
              <a:t>*(</a:t>
            </a:r>
            <a:r>
              <a:rPr lang="en-GB" dirty="0" err="1" smtClean="0"/>
              <a:t>Kraume</a:t>
            </a:r>
            <a:r>
              <a:rPr lang="en-GB" dirty="0" smtClean="0"/>
              <a:t>, 2010)</a:t>
            </a:r>
            <a:endParaRPr lang="en-GB" dirty="0"/>
          </a:p>
        </p:txBody>
      </p:sp>
      <p:pic>
        <p:nvPicPr>
          <p:cNvPr id="6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1971" y="5112839"/>
            <a:ext cx="17907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36109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4533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p:cNvSpPr txBox="1"/>
          <p:nvPr/>
        </p:nvSpPr>
        <p:spPr>
          <a:xfrm>
            <a:off x="77686"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Separation </a:t>
            </a:r>
            <a:endParaRPr lang="en-GB" sz="2400" b="1" dirty="0">
              <a:latin typeface="Arial" pitchFamily="34" charset="0"/>
              <a:cs typeface="Arial" pitchFamily="34" charset="0"/>
            </a:endParaRPr>
          </a:p>
        </p:txBody>
      </p:sp>
      <p:sp>
        <p:nvSpPr>
          <p:cNvPr id="16" name="Title 1"/>
          <p:cNvSpPr txBox="1">
            <a:spLocks/>
          </p:cNvSpPr>
          <p:nvPr/>
        </p:nvSpPr>
        <p:spPr>
          <a:xfrm>
            <a:off x="685800" y="2130425"/>
            <a:ext cx="7772400" cy="273873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742950" indent="-742950" algn="l">
              <a:buFont typeface="+mj-lt"/>
              <a:buAutoNum type="arabicPeriod"/>
            </a:pPr>
            <a:r>
              <a:rPr lang="en-US" sz="1800" b="1" dirty="0" smtClean="0">
                <a:latin typeface="Arial" pitchFamily="34" charset="0"/>
                <a:cs typeface="Arial" pitchFamily="34" charset="0"/>
              </a:rPr>
              <a:t>CDRA - </a:t>
            </a:r>
            <a:r>
              <a:rPr lang="en-GB" sz="1800" b="1" dirty="0">
                <a:latin typeface="Arial" pitchFamily="34" charset="0"/>
                <a:cs typeface="Arial" pitchFamily="34" charset="0"/>
              </a:rPr>
              <a:t>Carbon Dioxide Removal </a:t>
            </a:r>
            <a:r>
              <a:rPr lang="en-GB" sz="1800" b="1" dirty="0" smtClean="0">
                <a:latin typeface="Arial" pitchFamily="34" charset="0"/>
                <a:cs typeface="Arial" pitchFamily="34" charset="0"/>
              </a:rPr>
              <a:t>Assembly (ISS)</a:t>
            </a:r>
          </a:p>
          <a:p>
            <a:pPr marL="742950" indent="-742950" algn="l">
              <a:buFont typeface="+mj-lt"/>
              <a:buAutoNum type="arabicPeriod"/>
            </a:pPr>
            <a:endParaRPr lang="en-GB" sz="1800" b="1" dirty="0">
              <a:latin typeface="Arial" pitchFamily="34" charset="0"/>
              <a:cs typeface="Arial" pitchFamily="34" charset="0"/>
            </a:endParaRPr>
          </a:p>
          <a:p>
            <a:pPr marL="742950" indent="-742950" algn="l">
              <a:buFont typeface="+mj-lt"/>
              <a:buAutoNum type="arabicPeriod"/>
            </a:pPr>
            <a:r>
              <a:rPr lang="en-GB" sz="1800" b="1" dirty="0" smtClean="0">
                <a:latin typeface="Arial" pitchFamily="34" charset="0"/>
                <a:cs typeface="Arial" pitchFamily="34" charset="0"/>
              </a:rPr>
              <a:t>PSA – Pressure Swing Adsorption</a:t>
            </a:r>
          </a:p>
          <a:p>
            <a:pPr marL="742950" indent="-742950" algn="l">
              <a:buFont typeface="+mj-lt"/>
              <a:buAutoNum type="arabicPeriod"/>
            </a:pPr>
            <a:endParaRPr lang="en-GB" sz="1800" b="1" dirty="0" smtClean="0">
              <a:latin typeface="Arial" pitchFamily="34" charset="0"/>
              <a:cs typeface="Arial" pitchFamily="34" charset="0"/>
            </a:endParaRPr>
          </a:p>
          <a:p>
            <a:pPr marL="742950" indent="-742950" algn="l">
              <a:buFont typeface="+mj-lt"/>
              <a:buAutoNum type="arabicPeriod"/>
            </a:pPr>
            <a:r>
              <a:rPr lang="en-GB" sz="1800" b="1" dirty="0">
                <a:latin typeface="Arial" pitchFamily="34" charset="0"/>
                <a:cs typeface="Arial" pitchFamily="34" charset="0"/>
              </a:rPr>
              <a:t>MEA CO</a:t>
            </a:r>
            <a:r>
              <a:rPr lang="en-GB" sz="1800" b="1" baseline="-25000" dirty="0">
                <a:latin typeface="Arial" pitchFamily="34" charset="0"/>
                <a:cs typeface="Arial" pitchFamily="34" charset="0"/>
              </a:rPr>
              <a:t>2</a:t>
            </a:r>
            <a:r>
              <a:rPr lang="en-GB" sz="1800" b="1" dirty="0">
                <a:latin typeface="Arial" pitchFamily="34" charset="0"/>
                <a:cs typeface="Arial" pitchFamily="34" charset="0"/>
              </a:rPr>
              <a:t> </a:t>
            </a:r>
            <a:r>
              <a:rPr lang="en-GB" sz="1800" b="1" dirty="0" smtClean="0">
                <a:latin typeface="Arial" pitchFamily="34" charset="0"/>
                <a:cs typeface="Arial" pitchFamily="34" charset="0"/>
              </a:rPr>
              <a:t>Absorption</a:t>
            </a:r>
          </a:p>
          <a:p>
            <a:pPr marL="742950" indent="-742950" algn="l">
              <a:buFont typeface="+mj-lt"/>
              <a:buAutoNum type="arabicPeriod"/>
            </a:pPr>
            <a:endParaRPr lang="en-GB" sz="1800" b="1" dirty="0" smtClean="0">
              <a:latin typeface="Arial" pitchFamily="34" charset="0"/>
              <a:cs typeface="Arial" pitchFamily="34" charset="0"/>
            </a:endParaRPr>
          </a:p>
          <a:p>
            <a:pPr marL="742950" indent="-742950" algn="l">
              <a:buFont typeface="+mj-lt"/>
              <a:buAutoNum type="arabicPeriod"/>
            </a:pPr>
            <a:r>
              <a:rPr lang="en-GB" sz="1800" b="1" dirty="0">
                <a:latin typeface="Arial" pitchFamily="34" charset="0"/>
                <a:cs typeface="Arial" pitchFamily="34" charset="0"/>
              </a:rPr>
              <a:t>Activated Carbon </a:t>
            </a:r>
            <a:r>
              <a:rPr lang="en-GB" sz="1800" b="1" dirty="0" smtClean="0">
                <a:latin typeface="Arial" pitchFamily="34" charset="0"/>
                <a:cs typeface="Arial" pitchFamily="34" charset="0"/>
              </a:rPr>
              <a:t>Absorption</a:t>
            </a:r>
          </a:p>
          <a:p>
            <a:pPr marL="742950" indent="-742950" algn="l">
              <a:buFont typeface="+mj-lt"/>
              <a:buAutoNum type="arabicPeriod"/>
            </a:pPr>
            <a:endParaRPr lang="en-GB" sz="1800" b="1" dirty="0">
              <a:latin typeface="Arial" pitchFamily="34" charset="0"/>
              <a:cs typeface="Arial" pitchFamily="34" charset="0"/>
            </a:endParaRPr>
          </a:p>
          <a:p>
            <a:pPr marL="742950" indent="-742950" algn="l">
              <a:buFont typeface="+mj-lt"/>
              <a:buAutoNum type="arabicPeriod"/>
            </a:pPr>
            <a:r>
              <a:rPr lang="en-GB" sz="1800" b="1" dirty="0" smtClean="0">
                <a:latin typeface="Arial" pitchFamily="34" charset="0"/>
                <a:cs typeface="Arial" pitchFamily="34" charset="0"/>
              </a:rPr>
              <a:t>Scrubbers</a:t>
            </a:r>
            <a:endParaRPr lang="en-US" sz="1800" dirty="0"/>
          </a:p>
        </p:txBody>
      </p:sp>
      <p:sp>
        <p:nvSpPr>
          <p:cNvPr id="17" name="Flowchart: Manual Operation 16"/>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Flowchart: Manual Operation 1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1" name="Flowchart: Manual Operation 20"/>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3" name="Flowchart: Manual Operation 22"/>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6" name="Flowchart: Manual Operation 2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8" name="Flowchart: Manual Operation 2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18594088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525847" y="1127868"/>
            <a:ext cx="6076081" cy="369332"/>
          </a:xfrm>
          <a:prstGeom prst="rect">
            <a:avLst/>
          </a:prstGeom>
          <a:noFill/>
        </p:spPr>
        <p:txBody>
          <a:bodyPr wrap="square" rtlCol="0">
            <a:spAutoFit/>
          </a:bodyPr>
          <a:lstStyle/>
          <a:p>
            <a:r>
              <a:rPr lang="en-GB" b="1" dirty="0" smtClean="0">
                <a:latin typeface="Arial" pitchFamily="34" charset="0"/>
                <a:cs typeface="Arial" pitchFamily="34" charset="0"/>
              </a:rPr>
              <a:t>1. CDRA – Process Description</a:t>
            </a:r>
            <a:endParaRPr lang="en-GB" b="1"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latin typeface="Arial" pitchFamily="34" charset="0"/>
                <a:cs typeface="Arial" pitchFamily="34" charset="0"/>
              </a:rPr>
              <a:t>Utilises regenerative</a:t>
            </a:r>
            <a:r>
              <a:rPr lang="en-GB" sz="1800" dirty="0">
                <a:latin typeface="Arial" pitchFamily="34" charset="0"/>
                <a:cs typeface="Arial" pitchFamily="34" charset="0"/>
              </a:rPr>
              <a:t> molecular sieve technology to remove carbon dioxide</a:t>
            </a:r>
            <a:r>
              <a:rPr lang="en-GB" sz="1800" dirty="0" smtClean="0">
                <a:latin typeface="Arial" pitchFamily="34" charset="0"/>
                <a:cs typeface="Arial" pitchFamily="34" charset="0"/>
              </a:rPr>
              <a:t>.</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In the CDRA, there are four beds of two different zeolites. </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Zeolite 13x absorbs water, while zeolite 5A absorbs carbon dioxide. </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Each side of the CDRA contains a zeolite 13X connected to a zeolite 5A bed. </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As the air passes through the zeolite 13X bed, water gets trapped and removed from the air. </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The dried air goes into the zeolite 5A bed where carbon dioxide gets trapped and removed. </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The outgoing air is then dry and free from carbon dioxide. </a:t>
            </a:r>
            <a:endParaRPr lang="en-US" sz="1800" dirty="0">
              <a:latin typeface="Arial" pitchFamily="34" charset="0"/>
              <a:cs typeface="Arial" pitchFamily="34" charset="0"/>
            </a:endParaRPr>
          </a:p>
        </p:txBody>
      </p:sp>
      <p:sp>
        <p:nvSpPr>
          <p:cNvPr id="31" name="Flowchart: Manual Operation 30"/>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33" name="Flowchart: Manual Operation 32"/>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35" name="Flowchart: Manual Operation 3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39" name="Flowchart: Manual Operation 38"/>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41" name="Flowchart: Manual Operation 40"/>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43" name="Flowchart: Manual Operation 42"/>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22401981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245907" y="1124744"/>
            <a:ext cx="6076081" cy="369332"/>
          </a:xfrm>
          <a:prstGeom prst="rect">
            <a:avLst/>
          </a:prstGeom>
          <a:noFill/>
        </p:spPr>
        <p:txBody>
          <a:bodyPr wrap="square" rtlCol="0">
            <a:spAutoFit/>
          </a:bodyPr>
          <a:lstStyle/>
          <a:p>
            <a:r>
              <a:rPr lang="en-GB" b="1" dirty="0" smtClean="0">
                <a:latin typeface="Arial" pitchFamily="34" charset="0"/>
                <a:cs typeface="Arial" pitchFamily="34" charset="0"/>
              </a:rPr>
              <a:t>1. CDRA – Simplified PFD</a:t>
            </a:r>
            <a:endParaRPr lang="en-GB" b="1" dirty="0">
              <a:latin typeface="Arial" pitchFamily="34" charset="0"/>
              <a:cs typeface="Arial" pitchFamily="34" charset="0"/>
            </a:endParaRPr>
          </a:p>
        </p:txBody>
      </p:sp>
      <p:pic>
        <p:nvPicPr>
          <p:cNvPr id="17" name="Content Placeholder 3" descr="Screen shot 2012-01-22 at 19.26.06.png"/>
          <p:cNvPicPr>
            <a:picLocks/>
          </p:cNvPicPr>
          <p:nvPr/>
        </p:nvPicPr>
        <p:blipFill>
          <a:blip r:embed="rId3" cstate="print"/>
          <a:srcRect l="-1952" r="-1952" b="10814"/>
          <a:stretch>
            <a:fillRect/>
          </a:stretch>
        </p:blipFill>
        <p:spPr>
          <a:xfrm>
            <a:off x="449796" y="1988840"/>
            <a:ext cx="7956376" cy="3989041"/>
          </a:xfrm>
          <a:prstGeom prst="rect">
            <a:avLst/>
          </a:prstGeom>
        </p:spPr>
      </p:pic>
      <p:sp>
        <p:nvSpPr>
          <p:cNvPr id="18" name="Flowchart: Manual Operation 17"/>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0" name="Flowchart: Manual Operation 19"/>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2" name="Flowchart: Manual Operation 21"/>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4" name="Flowchart: Manual Operation 2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7" name="Flowchart: Manual Operation 2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9" name="Flowchart: Manual Operation 28"/>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5801871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525847" y="1127868"/>
            <a:ext cx="6076081" cy="369332"/>
          </a:xfrm>
          <a:prstGeom prst="rect">
            <a:avLst/>
          </a:prstGeom>
          <a:noFill/>
        </p:spPr>
        <p:txBody>
          <a:bodyPr wrap="square" rtlCol="0">
            <a:spAutoFit/>
          </a:bodyPr>
          <a:lstStyle/>
          <a:p>
            <a:r>
              <a:rPr lang="en-GB" b="1" dirty="0">
                <a:latin typeface="Arial" pitchFamily="34" charset="0"/>
                <a:cs typeface="Arial" pitchFamily="34" charset="0"/>
              </a:rPr>
              <a:t>2</a:t>
            </a:r>
            <a:r>
              <a:rPr lang="en-GB" b="1" dirty="0" smtClean="0">
                <a:latin typeface="Arial" pitchFamily="34" charset="0"/>
                <a:cs typeface="Arial" pitchFamily="34" charset="0"/>
              </a:rPr>
              <a:t>. PSA – Process Description</a:t>
            </a:r>
            <a:endParaRPr lang="en-GB" b="1" dirty="0">
              <a:latin typeface="Arial" pitchFamily="34" charset="0"/>
              <a:cs typeface="Arial" pitchFamily="34" charset="0"/>
            </a:endParaRPr>
          </a:p>
        </p:txBody>
      </p:sp>
      <p:sp>
        <p:nvSpPr>
          <p:cNvPr id="19" name="Content Placeholder 2"/>
          <p:cNvSpPr txBox="1">
            <a:spLocks/>
          </p:cNvSpPr>
          <p:nvPr/>
        </p:nvSpPr>
        <p:spPr>
          <a:xfrm>
            <a:off x="329515"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smtClean="0">
                <a:latin typeface="Arial" pitchFamily="34" charset="0"/>
                <a:cs typeface="Arial" pitchFamily="34" charset="0"/>
              </a:rPr>
              <a:t>Similar process to the CDRA with the exception that pressure is used instead of heat.</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Beds are operated at 150kPa or higher.</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Higher the pressure, the more CO</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 is adsorbed.</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When bed becomes saturated it is depressurised to atmospheric levels.</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CO</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 is released from the bed and the regeneration is complete. </a:t>
            </a:r>
          </a:p>
          <a:p>
            <a:endParaRPr lang="en-GB" sz="1800" dirty="0" smtClean="0">
              <a:latin typeface="Arial" pitchFamily="34" charset="0"/>
              <a:cs typeface="Arial" pitchFamily="34" charset="0"/>
            </a:endParaRPr>
          </a:p>
        </p:txBody>
      </p:sp>
      <p:sp>
        <p:nvSpPr>
          <p:cNvPr id="17" name="Flowchart: Manual Operation 16"/>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0" name="Flowchart: Manual Operation 19"/>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2" name="Flowchart: Manual Operation 21"/>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4" name="Flowchart: Manual Operation 2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7" name="Flowchart: Manual Operation 26"/>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9" name="Flowchart: Manual Operation 28"/>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14624654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245907" y="1124744"/>
            <a:ext cx="6076081" cy="369332"/>
          </a:xfrm>
          <a:prstGeom prst="rect">
            <a:avLst/>
          </a:prstGeom>
          <a:noFill/>
        </p:spPr>
        <p:txBody>
          <a:bodyPr wrap="square" rtlCol="0">
            <a:spAutoFit/>
          </a:bodyPr>
          <a:lstStyle/>
          <a:p>
            <a:r>
              <a:rPr lang="en-GB" b="1" dirty="0">
                <a:latin typeface="Arial" pitchFamily="34" charset="0"/>
                <a:cs typeface="Arial" pitchFamily="34" charset="0"/>
              </a:rPr>
              <a:t>3</a:t>
            </a:r>
            <a:r>
              <a:rPr lang="en-GB" b="1" dirty="0" smtClean="0">
                <a:latin typeface="Arial" pitchFamily="34" charset="0"/>
                <a:cs typeface="Arial" pitchFamily="34" charset="0"/>
              </a:rPr>
              <a:t>. MEA CO</a:t>
            </a:r>
            <a:r>
              <a:rPr lang="en-GB" b="1" baseline="-25000" dirty="0" smtClean="0">
                <a:latin typeface="Arial" pitchFamily="34" charset="0"/>
                <a:cs typeface="Arial" pitchFamily="34" charset="0"/>
              </a:rPr>
              <a:t>2</a:t>
            </a:r>
            <a:r>
              <a:rPr lang="en-GB" b="1" dirty="0" smtClean="0">
                <a:latin typeface="Arial" pitchFamily="34" charset="0"/>
                <a:cs typeface="Arial" pitchFamily="34" charset="0"/>
              </a:rPr>
              <a:t> Absorption </a:t>
            </a:r>
            <a:endParaRPr lang="en-GB" b="1" dirty="0">
              <a:latin typeface="Arial" pitchFamily="34" charset="0"/>
              <a:cs typeface="Arial" pitchFamily="34" charset="0"/>
            </a:endParaRPr>
          </a:p>
        </p:txBody>
      </p:sp>
      <p:sp>
        <p:nvSpPr>
          <p:cNvPr id="17" name="Content Placeholder 4"/>
          <p:cNvSpPr txBox="1">
            <a:spLocks/>
          </p:cNvSpPr>
          <p:nvPr/>
        </p:nvSpPr>
        <p:spPr>
          <a:xfrm>
            <a:off x="457200"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800" dirty="0" smtClean="0">
                <a:latin typeface="Arial" pitchFamily="34" charset="0"/>
                <a:cs typeface="Arial" pitchFamily="34" charset="0"/>
              </a:rPr>
              <a:t>This is a regenerative method of removing CO</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 from air.</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Uses an aqueous solution of 25-30 wt.% (4-5 M) </a:t>
            </a:r>
            <a:r>
              <a:rPr lang="en-GB" sz="1800" dirty="0" err="1" smtClean="0">
                <a:latin typeface="Arial" pitchFamily="34" charset="0"/>
                <a:cs typeface="Arial" pitchFamily="34" charset="0"/>
              </a:rPr>
              <a:t>monoethanolamine</a:t>
            </a:r>
            <a:r>
              <a:rPr lang="en-GB" sz="1800" dirty="0" smtClean="0">
                <a:latin typeface="Arial" pitchFamily="34" charset="0"/>
                <a:cs typeface="Arial" pitchFamily="34" charset="0"/>
              </a:rPr>
              <a:t> (MEA), NH</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CH</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CH</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OH to absorb the CO</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 from the air.</a:t>
            </a:r>
          </a:p>
          <a:p>
            <a:endParaRPr lang="en-GB" sz="1800" i="1" dirty="0" smtClean="0">
              <a:latin typeface="Arial" pitchFamily="34" charset="0"/>
              <a:cs typeface="Arial" pitchFamily="34" charset="0"/>
            </a:endParaRPr>
          </a:p>
          <a:p>
            <a:r>
              <a:rPr lang="en-GB" sz="1800" dirty="0" smtClean="0">
                <a:latin typeface="Arial" pitchFamily="34" charset="0"/>
                <a:cs typeface="Arial" pitchFamily="34" charset="0"/>
              </a:rPr>
              <a:t>The aqueous solution is then regenerated by passing it through a column of packed glass rings and by heating it to drive off the CO</a:t>
            </a:r>
            <a:r>
              <a:rPr lang="en-GB" sz="1800" baseline="-25000" dirty="0" smtClean="0">
                <a:latin typeface="Arial" pitchFamily="34" charset="0"/>
                <a:cs typeface="Arial" pitchFamily="34" charset="0"/>
              </a:rPr>
              <a:t>2</a:t>
            </a:r>
            <a:r>
              <a:rPr lang="en-GB" sz="1800" dirty="0" smtClean="0">
                <a:latin typeface="Arial" pitchFamily="34" charset="0"/>
                <a:cs typeface="Arial" pitchFamily="34" charset="0"/>
              </a:rPr>
              <a:t> under pressure. As shown below. </a:t>
            </a:r>
          </a:p>
          <a:p>
            <a:pPr marL="0" indent="0">
              <a:buFont typeface="Arial" pitchFamily="34" charset="0"/>
              <a:buNone/>
            </a:pPr>
            <a:endParaRPr lang="en-GB" sz="1800" dirty="0" smtClean="0">
              <a:latin typeface="Arial" pitchFamily="34" charset="0"/>
              <a:cs typeface="Arial" pitchFamily="34" charset="0"/>
            </a:endParaRPr>
          </a:p>
          <a:p>
            <a:r>
              <a:rPr lang="en-GB" sz="1800" i="1" dirty="0" smtClean="0">
                <a:latin typeface="Arial" pitchFamily="34" charset="0"/>
                <a:cs typeface="Arial" pitchFamily="34" charset="0"/>
              </a:rPr>
              <a:t>H</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O</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CH</a:t>
            </a:r>
            <a:r>
              <a:rPr lang="en-GB" sz="1800" i="1" baseline="-25000" dirty="0" smtClean="0">
                <a:latin typeface="Arial" pitchFamily="34" charset="0"/>
                <a:cs typeface="Arial" pitchFamily="34" charset="0"/>
              </a:rPr>
              <a:t>2</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CH</a:t>
            </a:r>
            <a:r>
              <a:rPr lang="en-GB" sz="1800" i="1" baseline="-25000" dirty="0" smtClean="0">
                <a:latin typeface="Arial" pitchFamily="34" charset="0"/>
                <a:cs typeface="Arial" pitchFamily="34" charset="0"/>
              </a:rPr>
              <a:t>2</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NH</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CO</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OH </a:t>
            </a:r>
            <a:r>
              <a:rPr lang="en-GB" sz="1800" dirty="0" smtClean="0">
                <a:latin typeface="Arial" pitchFamily="34" charset="0"/>
                <a:cs typeface="Arial" pitchFamily="34" charset="0"/>
                <a:sym typeface="Wingdings" pitchFamily="2" charset="2"/>
              </a:rPr>
              <a:t> </a:t>
            </a:r>
            <a:r>
              <a:rPr lang="en-GB" sz="1800" i="1" dirty="0" smtClean="0">
                <a:latin typeface="Arial" pitchFamily="34" charset="0"/>
                <a:cs typeface="Arial" pitchFamily="34" charset="0"/>
              </a:rPr>
              <a:t>H</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O</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CH</a:t>
            </a:r>
            <a:r>
              <a:rPr lang="en-GB" sz="1800" i="1" baseline="-25000" dirty="0" smtClean="0">
                <a:latin typeface="Arial" pitchFamily="34" charset="0"/>
                <a:cs typeface="Arial" pitchFamily="34" charset="0"/>
              </a:rPr>
              <a:t>2</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CH</a:t>
            </a:r>
            <a:r>
              <a:rPr lang="en-GB" sz="1800" i="1" baseline="-25000" dirty="0" smtClean="0">
                <a:latin typeface="Arial" pitchFamily="34" charset="0"/>
                <a:cs typeface="Arial" pitchFamily="34" charset="0"/>
              </a:rPr>
              <a:t>2</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NH</a:t>
            </a:r>
            <a:r>
              <a:rPr lang="en-GB" sz="1800" i="1" baseline="-25000" dirty="0" smtClean="0">
                <a:latin typeface="Arial" pitchFamily="34" charset="0"/>
                <a:cs typeface="Arial" pitchFamily="34" charset="0"/>
              </a:rPr>
              <a:t>2</a:t>
            </a:r>
            <a:r>
              <a:rPr lang="en-GB" sz="1800" i="1" dirty="0" smtClean="0">
                <a:latin typeface="Arial" pitchFamily="34" charset="0"/>
                <a:cs typeface="Arial" pitchFamily="34" charset="0"/>
              </a:rPr>
              <a:t> </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O</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C</a:t>
            </a:r>
            <a:r>
              <a:rPr lang="en-GB" sz="1800" dirty="0" smtClean="0">
                <a:latin typeface="Arial" pitchFamily="34" charset="0"/>
                <a:cs typeface="Arial" pitchFamily="34" charset="0"/>
              </a:rPr>
              <a:t>=</a:t>
            </a:r>
            <a:r>
              <a:rPr lang="en-GB" sz="1800" i="1" dirty="0" smtClean="0">
                <a:latin typeface="Arial" pitchFamily="34" charset="0"/>
                <a:cs typeface="Arial" pitchFamily="34" charset="0"/>
              </a:rPr>
              <a:t>O </a:t>
            </a:r>
            <a:endParaRPr lang="en-GB" sz="1800" dirty="0" smtClean="0">
              <a:latin typeface="Arial" pitchFamily="34" charset="0"/>
              <a:cs typeface="Arial" pitchFamily="34" charset="0"/>
            </a:endParaRPr>
          </a:p>
          <a:p>
            <a:endParaRPr lang="en-GB" dirty="0"/>
          </a:p>
        </p:txBody>
      </p:sp>
      <p:sp>
        <p:nvSpPr>
          <p:cNvPr id="20" name="Flowchart: Manual Operation 19"/>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2" name="Flowchart: Manual Operation 21"/>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4" name="Flowchart: Manual Operation 23"/>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7" name="Flowchart: Manual Operation 26"/>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9" name="Flowchart: Manual Operation 28"/>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31" name="Flowchart: Manual Operation 30"/>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0650525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245907" y="1124744"/>
            <a:ext cx="6076081" cy="369332"/>
          </a:xfrm>
          <a:prstGeom prst="rect">
            <a:avLst/>
          </a:prstGeom>
          <a:noFill/>
        </p:spPr>
        <p:txBody>
          <a:bodyPr wrap="square" rtlCol="0">
            <a:spAutoFit/>
          </a:bodyPr>
          <a:lstStyle/>
          <a:p>
            <a:r>
              <a:rPr lang="en-GB" b="1" dirty="0">
                <a:latin typeface="Arial" pitchFamily="34" charset="0"/>
                <a:cs typeface="Arial" pitchFamily="34" charset="0"/>
              </a:rPr>
              <a:t>4</a:t>
            </a:r>
            <a:r>
              <a:rPr lang="en-GB" b="1" dirty="0" smtClean="0">
                <a:latin typeface="Arial" pitchFamily="34" charset="0"/>
                <a:cs typeface="Arial" pitchFamily="34" charset="0"/>
              </a:rPr>
              <a:t>. Activated Carbon Adsorption</a:t>
            </a:r>
            <a:endParaRPr lang="en-GB" b="1" dirty="0">
              <a:latin typeface="Arial" pitchFamily="34" charset="0"/>
              <a:cs typeface="Arial" pitchFamily="34" charset="0"/>
            </a:endParaRPr>
          </a:p>
        </p:txBody>
      </p:sp>
      <p:sp>
        <p:nvSpPr>
          <p:cNvPr id="17" name="Content Placeholder 4"/>
          <p:cNvSpPr txBox="1">
            <a:spLocks/>
          </p:cNvSpPr>
          <p:nvPr/>
        </p:nvSpPr>
        <p:spPr>
          <a:xfrm>
            <a:off x="457200"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dirty="0"/>
          </a:p>
        </p:txBody>
      </p:sp>
      <p:sp>
        <p:nvSpPr>
          <p:cNvPr id="18" name="Content Placeholder 4"/>
          <p:cNvSpPr txBox="1">
            <a:spLocks/>
          </p:cNvSpPr>
          <p:nvPr/>
        </p:nvSpPr>
        <p:spPr>
          <a:xfrm>
            <a:off x="539552" y="1772816"/>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sz="1800" dirty="0" smtClean="0">
              <a:latin typeface="Arial" pitchFamily="34" charset="0"/>
              <a:cs typeface="Arial" pitchFamily="34" charset="0"/>
            </a:endParaRPr>
          </a:p>
          <a:p>
            <a:endParaRPr lang="en-GB" dirty="0"/>
          </a:p>
        </p:txBody>
      </p:sp>
      <p:sp>
        <p:nvSpPr>
          <p:cNvPr id="22" name="Content Placeholder 2"/>
          <p:cNvSpPr txBox="1">
            <a:spLocks/>
          </p:cNvSpPr>
          <p:nvPr/>
        </p:nvSpPr>
        <p:spPr>
          <a:xfrm>
            <a:off x="457200" y="1628800"/>
            <a:ext cx="8229600" cy="4497363"/>
          </a:xfrm>
          <a:prstGeom prst="rect">
            <a:avLst/>
          </a:prstGeom>
        </p:spPr>
        <p:txBody>
          <a:bodyPr vert="horz" lIns="91440" tIns="45720" rIns="91440" bIns="45720" rtlCol="0">
            <a:normAutofit fontScale="6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0" i="0" u="none" strike="noStrike" kern="1200" cap="none" spc="0" normalizeH="0" baseline="0" noProof="0" dirty="0" smtClean="0">
                <a:ln>
                  <a:noFill/>
                </a:ln>
                <a:solidFill>
                  <a:schemeClr val="tx1"/>
                </a:solidFill>
                <a:effectLst/>
                <a:uLnTx/>
                <a:uFillTx/>
                <a:latin typeface="+mn-lt"/>
                <a:ea typeface="+mn-ea"/>
                <a:cs typeface="+mn-cs"/>
              </a:rPr>
              <a:t>A form of carbon that has been processed to make it highly porous so as to have a very large surface area available for adsorption or chemical reactions.</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3200" dirty="0" smtClean="0"/>
              <a:t>CO</a:t>
            </a:r>
            <a:r>
              <a:rPr lang="en-GB" sz="3200" baseline="-25000" dirty="0" smtClean="0"/>
              <a:t>2</a:t>
            </a:r>
            <a:r>
              <a:rPr lang="en-GB" sz="3200" dirty="0" smtClean="0"/>
              <a:t> saturated air is passed over the activated carbon and the CO</a:t>
            </a:r>
            <a:r>
              <a:rPr lang="en-GB" sz="3200" baseline="-25000" dirty="0" smtClean="0"/>
              <a:t>2</a:t>
            </a:r>
            <a:r>
              <a:rPr lang="en-GB" sz="3200" dirty="0" smtClean="0"/>
              <a:t> is adsorbed onto the surface.</a:t>
            </a:r>
            <a:endParaRPr lang="en-GB" sz="3200" baseline="300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3200" dirty="0" smtClean="0"/>
              <a:t>Can be regenerated by blowing air with a low CO</a:t>
            </a:r>
            <a:r>
              <a:rPr lang="en-GB" sz="3200" baseline="-25000" dirty="0" smtClean="0"/>
              <a:t>2</a:t>
            </a:r>
            <a:r>
              <a:rPr lang="en-GB" sz="3200" dirty="0" smtClean="0"/>
              <a:t> concentration through the bed.</a:t>
            </a:r>
          </a:p>
          <a:p>
            <a:pPr marL="342900" marR="0" lvl="0" indent="-342900" algn="l" defTabSz="914400" rtl="0" eaLnBrk="1" fontAlgn="auto" latinLnBrk="0" hangingPunct="1">
              <a:lnSpc>
                <a:spcPct val="100000"/>
              </a:lnSpc>
              <a:spcBef>
                <a:spcPct val="20000"/>
              </a:spcBef>
              <a:spcAft>
                <a:spcPts val="0"/>
              </a:spcAft>
              <a:buClrTx/>
              <a:buSzTx/>
              <a:tabLst/>
              <a:defRPr/>
            </a:pPr>
            <a:endParaRPr lang="en-GB"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3200" dirty="0" smtClean="0"/>
              <a:t>Only useful to us if we have a waste stream of air from another process that can be used to clean it. </a:t>
            </a:r>
          </a:p>
          <a:p>
            <a:pPr marL="342900" marR="0" lvl="0" indent="-342900" algn="l" defTabSz="914400" rtl="0" eaLnBrk="1" fontAlgn="auto" latinLnBrk="0" hangingPunct="1">
              <a:lnSpc>
                <a:spcPct val="100000"/>
              </a:lnSpc>
              <a:spcBef>
                <a:spcPct val="20000"/>
              </a:spcBef>
              <a:spcAft>
                <a:spcPts val="0"/>
              </a:spcAft>
              <a:buClrTx/>
              <a:buSzTx/>
              <a:tabLst/>
              <a:defRPr/>
            </a:pPr>
            <a:endParaRPr lang="en-GB"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3200" dirty="0" smtClean="0"/>
              <a:t>There is no way of gaining a pure CO</a:t>
            </a:r>
            <a:r>
              <a:rPr lang="en-GB" sz="3200" baseline="-25000" dirty="0" smtClean="0"/>
              <a:t>2 </a:t>
            </a:r>
            <a:r>
              <a:rPr lang="en-GB" sz="3200" dirty="0" smtClean="0"/>
              <a:t>stream, which may cause problems in later processes when converting the CO</a:t>
            </a:r>
            <a:r>
              <a:rPr lang="en-GB" sz="3200" baseline="-25000" dirty="0" smtClean="0"/>
              <a:t>2</a:t>
            </a:r>
            <a:r>
              <a:rPr lang="en-GB" sz="3200" dirty="0" smtClean="0"/>
              <a:t> to O</a:t>
            </a:r>
            <a:r>
              <a:rPr lang="en-GB" sz="3200" baseline="-25000" dirty="0" smtClean="0"/>
              <a:t>2</a:t>
            </a:r>
            <a:r>
              <a:rPr lang="en-GB" sz="3200" dirty="0" smtClean="0"/>
              <a:t>.  Therefore this technology is not applicable to the space station.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1" name="Flowchart: Manual Operation 20"/>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4" name="Flowchart: Manual Operation 23"/>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7" name="Flowchart: Manual Operation 26"/>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9" name="Flowchart: Manual Operation 28"/>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31" name="Flowchart: Manual Operation 30"/>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33" name="Flowchart: Manual Operation 32"/>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23601282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237815" y="1124744"/>
            <a:ext cx="6076081" cy="369332"/>
          </a:xfrm>
          <a:prstGeom prst="rect">
            <a:avLst/>
          </a:prstGeom>
          <a:noFill/>
        </p:spPr>
        <p:txBody>
          <a:bodyPr wrap="square" rtlCol="0">
            <a:spAutoFit/>
          </a:bodyPr>
          <a:lstStyle/>
          <a:p>
            <a:r>
              <a:rPr lang="en-GB" b="1" dirty="0">
                <a:latin typeface="Arial" pitchFamily="34" charset="0"/>
                <a:cs typeface="Arial" pitchFamily="34" charset="0"/>
              </a:rPr>
              <a:t>5</a:t>
            </a:r>
            <a:r>
              <a:rPr lang="en-GB" b="1" dirty="0" smtClean="0">
                <a:latin typeface="Arial" pitchFamily="34" charset="0"/>
                <a:cs typeface="Arial" pitchFamily="34" charset="0"/>
              </a:rPr>
              <a:t>. Scrubbers</a:t>
            </a:r>
            <a:endParaRPr lang="en-GB" b="1" dirty="0">
              <a:latin typeface="Arial" pitchFamily="34" charset="0"/>
              <a:cs typeface="Arial" pitchFamily="34" charset="0"/>
            </a:endParaRPr>
          </a:p>
        </p:txBody>
      </p:sp>
      <p:sp>
        <p:nvSpPr>
          <p:cNvPr id="17" name="Content Placeholder 4"/>
          <p:cNvSpPr txBox="1">
            <a:spLocks/>
          </p:cNvSpPr>
          <p:nvPr/>
        </p:nvSpPr>
        <p:spPr>
          <a:xfrm>
            <a:off x="457200" y="1916832"/>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dirty="0"/>
          </a:p>
        </p:txBody>
      </p:sp>
      <p:sp>
        <p:nvSpPr>
          <p:cNvPr id="18" name="Content Placeholder 2"/>
          <p:cNvSpPr txBox="1">
            <a:spLocks/>
          </p:cNvSpPr>
          <p:nvPr/>
        </p:nvSpPr>
        <p:spPr>
          <a:xfrm>
            <a:off x="457200" y="1628800"/>
            <a:ext cx="8229600" cy="4497363"/>
          </a:xfrm>
          <a:prstGeom prst="rect">
            <a:avLst/>
          </a:prstGeom>
        </p:spPr>
        <p:txBody>
          <a:bodyPr vert="horz" lIns="91440" tIns="45720" rIns="91440" bIns="45720" rtlCol="0">
            <a:normAutofit fontScale="55000" lnSpcReduction="20000"/>
          </a:bodyPr>
          <a:lstStyle/>
          <a:p>
            <a:pPr marL="571500" marR="0" lvl="0" indent="-571500" algn="l" defTabSz="914400" rtl="0" eaLnBrk="1" fontAlgn="auto" latinLnBrk="0" hangingPunct="1">
              <a:lnSpc>
                <a:spcPct val="100000"/>
              </a:lnSpc>
              <a:spcBef>
                <a:spcPct val="20000"/>
              </a:spcBef>
              <a:spcAft>
                <a:spcPts val="0"/>
              </a:spcAft>
              <a:buClrTx/>
              <a:buSzTx/>
              <a:buFont typeface="+mj-lt"/>
              <a:buAutoNum type="romanUcPeriod"/>
              <a:tabLst/>
              <a:defRPr/>
            </a:pPr>
            <a:r>
              <a:rPr lang="en-GB" sz="3200" b="1" dirty="0" smtClean="0"/>
              <a:t>Soda Lime – used on submarines </a:t>
            </a:r>
          </a:p>
          <a:p>
            <a:pPr marL="571500" indent="-571500">
              <a:spcBef>
                <a:spcPct val="20000"/>
              </a:spcBef>
              <a:buFont typeface="Arial" pitchFamily="34" charset="0"/>
              <a:buChar char="•"/>
            </a:pPr>
            <a:r>
              <a:rPr lang="en-GB" sz="3200" dirty="0" smtClean="0"/>
              <a:t>Constant air circulation through a scrubber system filled with 75% calcium hydroxide. CO</a:t>
            </a:r>
            <a:r>
              <a:rPr lang="en-GB" sz="3200" baseline="-25000" dirty="0" smtClean="0"/>
              <a:t>2</a:t>
            </a:r>
            <a:r>
              <a:rPr lang="en-GB" sz="3200" dirty="0" smtClean="0"/>
              <a:t> is removed via the following reaction.</a:t>
            </a:r>
          </a:p>
          <a:p>
            <a:pPr marL="571500" indent="-571500">
              <a:spcBef>
                <a:spcPct val="20000"/>
              </a:spcBef>
            </a:pPr>
            <a:endParaRPr lang="en-GB" sz="3200" dirty="0" smtClean="0"/>
          </a:p>
          <a:p>
            <a:pPr marL="571500" indent="-571500" algn="ctr">
              <a:spcBef>
                <a:spcPct val="20000"/>
              </a:spcBef>
            </a:pPr>
            <a:r>
              <a:rPr lang="en-GB" sz="3200" dirty="0" smtClean="0"/>
              <a:t>CO</a:t>
            </a:r>
            <a:r>
              <a:rPr lang="en-GB" sz="3200" baseline="-25000" dirty="0" smtClean="0"/>
              <a:t>2</a:t>
            </a:r>
            <a:r>
              <a:rPr lang="en-GB" sz="3200" dirty="0" smtClean="0"/>
              <a:t> + Ca(OH)</a:t>
            </a:r>
            <a:r>
              <a:rPr lang="en-GB" sz="3200" baseline="-25000" dirty="0" smtClean="0"/>
              <a:t>2</a:t>
            </a:r>
            <a:r>
              <a:rPr lang="en-GB" sz="3200" dirty="0" smtClean="0"/>
              <a:t> → CaCO</a:t>
            </a:r>
            <a:r>
              <a:rPr lang="en-GB" sz="3200" baseline="-25000" dirty="0" smtClean="0"/>
              <a:t>3</a:t>
            </a:r>
            <a:r>
              <a:rPr lang="en-GB" sz="3200" dirty="0" smtClean="0"/>
              <a:t> + H</a:t>
            </a:r>
            <a:r>
              <a:rPr lang="en-GB" sz="3200" baseline="-25000" dirty="0" smtClean="0"/>
              <a:t>2</a:t>
            </a:r>
            <a:r>
              <a:rPr lang="en-GB" sz="3200" dirty="0" smtClean="0"/>
              <a:t>O</a:t>
            </a:r>
          </a:p>
          <a:p>
            <a:pPr marL="571500" indent="-571500" algn="ctr">
              <a:spcBef>
                <a:spcPct val="20000"/>
              </a:spcBef>
            </a:pPr>
            <a:endParaRPr lang="en-GB" sz="3200" dirty="0" smtClean="0"/>
          </a:p>
          <a:p>
            <a:pPr marL="571500" indent="-571500">
              <a:spcBef>
                <a:spcPct val="20000"/>
              </a:spcBef>
              <a:buFont typeface="Arial" pitchFamily="34" charset="0"/>
              <a:buChar char="•"/>
            </a:pPr>
            <a:r>
              <a:rPr lang="en-GB" sz="3200" dirty="0" smtClean="0"/>
              <a:t>Non regenerative, Ca(OH)2 must be resupplied.</a:t>
            </a:r>
          </a:p>
          <a:p>
            <a:pPr marL="571500" indent="-571500">
              <a:spcBef>
                <a:spcPct val="20000"/>
              </a:spcBef>
            </a:pPr>
            <a:endParaRPr lang="en-GB" sz="3200" dirty="0" smtClean="0"/>
          </a:p>
          <a:p>
            <a:pPr marL="571500" indent="-571500">
              <a:spcBef>
                <a:spcPct val="20000"/>
              </a:spcBef>
              <a:buFont typeface="+mj-lt"/>
              <a:buAutoNum type="romanUcPeriod" startAt="2"/>
            </a:pPr>
            <a:r>
              <a:rPr lang="en-GB" sz="3200" b="1" dirty="0" smtClean="0"/>
              <a:t>Lithium Hydroxide – used in spacesuits</a:t>
            </a:r>
          </a:p>
          <a:p>
            <a:pPr marL="571500" indent="-571500">
              <a:spcBef>
                <a:spcPct val="20000"/>
              </a:spcBef>
              <a:buFont typeface="Arial" pitchFamily="34" charset="0"/>
              <a:buChar char="•"/>
            </a:pPr>
            <a:r>
              <a:rPr lang="en-GB" sz="3200" dirty="0" smtClean="0"/>
              <a:t>Used to remove CO2 from exhaled air by one of two reactions.</a:t>
            </a:r>
          </a:p>
          <a:p>
            <a:pPr marL="571500" indent="-571500">
              <a:spcBef>
                <a:spcPct val="20000"/>
              </a:spcBef>
              <a:buFont typeface="Arial" pitchFamily="34" charset="0"/>
              <a:buChar char="•"/>
            </a:pPr>
            <a:endParaRPr lang="en-GB" sz="3200" dirty="0" smtClean="0"/>
          </a:p>
          <a:p>
            <a:pPr algn="ctr"/>
            <a:r>
              <a:rPr lang="en-GB" sz="3200" dirty="0" smtClean="0"/>
              <a:t>2 LiOH·H</a:t>
            </a:r>
            <a:r>
              <a:rPr lang="en-GB" sz="3200" baseline="-25000" dirty="0" smtClean="0"/>
              <a:t>2</a:t>
            </a:r>
            <a:r>
              <a:rPr lang="en-GB" sz="3200" dirty="0" smtClean="0"/>
              <a:t>O + CO</a:t>
            </a:r>
            <a:r>
              <a:rPr lang="en-GB" sz="3200" baseline="-25000" dirty="0" smtClean="0"/>
              <a:t>2</a:t>
            </a:r>
            <a:r>
              <a:rPr lang="en-GB" sz="3200" dirty="0" smtClean="0"/>
              <a:t> → Li</a:t>
            </a:r>
            <a:r>
              <a:rPr lang="en-GB" sz="3200" baseline="-25000" dirty="0" smtClean="0"/>
              <a:t>2</a:t>
            </a:r>
            <a:r>
              <a:rPr lang="en-GB" sz="3200" dirty="0" smtClean="0"/>
              <a:t>CO</a:t>
            </a:r>
            <a:r>
              <a:rPr lang="en-GB" sz="3200" baseline="-25000" dirty="0" smtClean="0"/>
              <a:t>3</a:t>
            </a:r>
            <a:r>
              <a:rPr lang="en-GB" sz="3200" dirty="0" smtClean="0"/>
              <a:t> + 3 H</a:t>
            </a:r>
            <a:r>
              <a:rPr lang="en-GB" sz="3200" baseline="-25000" dirty="0" smtClean="0"/>
              <a:t>2</a:t>
            </a:r>
            <a:r>
              <a:rPr lang="en-GB" sz="3200" dirty="0" smtClean="0"/>
              <a:t>O</a:t>
            </a:r>
          </a:p>
          <a:p>
            <a:pPr algn="ctr"/>
            <a:r>
              <a:rPr lang="en-GB" sz="3200" dirty="0" smtClean="0"/>
              <a:t>2LiOH + CO</a:t>
            </a:r>
            <a:r>
              <a:rPr lang="en-GB" sz="3200" baseline="-25000" dirty="0" smtClean="0"/>
              <a:t>2</a:t>
            </a:r>
            <a:r>
              <a:rPr lang="en-GB" sz="3200" dirty="0" smtClean="0"/>
              <a:t> → Li</a:t>
            </a:r>
            <a:r>
              <a:rPr lang="en-GB" sz="3200" baseline="-25000" dirty="0" smtClean="0"/>
              <a:t>2</a:t>
            </a:r>
            <a:r>
              <a:rPr lang="en-GB" sz="3200" dirty="0" smtClean="0"/>
              <a:t>CO</a:t>
            </a:r>
            <a:r>
              <a:rPr lang="en-GB" sz="3200" baseline="-25000" dirty="0" smtClean="0"/>
              <a:t>3</a:t>
            </a:r>
            <a:r>
              <a:rPr lang="en-GB" sz="3200" dirty="0" smtClean="0"/>
              <a:t> + H</a:t>
            </a:r>
            <a:r>
              <a:rPr lang="en-GB" sz="3200" baseline="-25000" dirty="0" smtClean="0"/>
              <a:t>2</a:t>
            </a:r>
            <a:r>
              <a:rPr lang="en-GB" sz="3200" dirty="0" smtClean="0"/>
              <a:t>O</a:t>
            </a:r>
          </a:p>
          <a:p>
            <a:pPr algn="ctr"/>
            <a:endParaRPr lang="en-GB"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GB" sz="3200" dirty="0" smtClean="0"/>
              <a:t>Second is lighter and produces less water.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0" i="0" u="none" strike="noStrike" kern="1200" cap="none" spc="0" normalizeH="0" baseline="0" noProof="0" dirty="0" smtClean="0">
                <a:ln>
                  <a:noFill/>
                </a:ln>
                <a:solidFill>
                  <a:schemeClr val="tx1"/>
                </a:solidFill>
                <a:effectLst/>
                <a:uLnTx/>
                <a:uFillTx/>
                <a:latin typeface="+mn-lt"/>
                <a:ea typeface="+mn-ea"/>
                <a:cs typeface="+mn-cs"/>
              </a:rPr>
              <a:t>Neither</a:t>
            </a:r>
            <a:r>
              <a:rPr kumimoji="0" lang="en-GB" sz="3200" b="0" i="0" u="none" strike="noStrike" kern="1200" cap="none" spc="0" normalizeH="0" noProof="0" dirty="0" smtClean="0">
                <a:ln>
                  <a:noFill/>
                </a:ln>
                <a:solidFill>
                  <a:schemeClr val="tx1"/>
                </a:solidFill>
                <a:effectLst/>
                <a:uLnTx/>
                <a:uFillTx/>
                <a:latin typeface="+mn-lt"/>
                <a:ea typeface="+mn-ea"/>
                <a:cs typeface="+mn-cs"/>
              </a:rPr>
              <a:t> systems are </a:t>
            </a:r>
            <a:r>
              <a:rPr kumimoji="0" lang="en-GB" sz="3200" b="0" i="0" u="none" strike="noStrike" kern="1200" cap="none" spc="0" normalizeH="0" noProof="0" dirty="0" err="1" smtClean="0">
                <a:ln>
                  <a:noFill/>
                </a:ln>
                <a:solidFill>
                  <a:schemeClr val="tx1"/>
                </a:solidFill>
                <a:effectLst/>
                <a:uLnTx/>
                <a:uFillTx/>
                <a:latin typeface="+mn-lt"/>
                <a:ea typeface="+mn-ea"/>
                <a:cs typeface="+mn-cs"/>
              </a:rPr>
              <a:t>regenerable</a:t>
            </a:r>
            <a:r>
              <a:rPr kumimoji="0" lang="en-GB" sz="3200" b="0" i="0" u="none" strike="noStrike" kern="1200" cap="none" spc="0" normalizeH="0" noProof="0" dirty="0" smtClean="0">
                <a:ln>
                  <a:noFill/>
                </a:ln>
                <a:solidFill>
                  <a:schemeClr val="tx1"/>
                </a:solidFill>
                <a:effectLst/>
                <a:uLnTx/>
                <a:uFillTx/>
                <a:latin typeface="+mn-lt"/>
                <a:ea typeface="+mn-ea"/>
                <a:cs typeface="+mn-cs"/>
              </a:rPr>
              <a:t> and </a:t>
            </a:r>
            <a:r>
              <a:rPr kumimoji="0" lang="en-GB" sz="3200" b="0" i="0" u="none" strike="noStrike" kern="1200" cap="none" spc="0" normalizeH="0" noProof="0" dirty="0" err="1" smtClean="0">
                <a:ln>
                  <a:noFill/>
                </a:ln>
                <a:solidFill>
                  <a:schemeClr val="tx1"/>
                </a:solidFill>
                <a:effectLst/>
                <a:uLnTx/>
                <a:uFillTx/>
                <a:latin typeface="+mn-lt"/>
                <a:ea typeface="+mn-ea"/>
                <a:cs typeface="+mn-cs"/>
              </a:rPr>
              <a:t>LiOH</a:t>
            </a:r>
            <a:r>
              <a:rPr kumimoji="0" lang="en-GB" sz="3200" b="0" i="0" u="none" strike="noStrike" kern="1200" cap="none" spc="0" normalizeH="0" noProof="0" dirty="0" smtClean="0">
                <a:ln>
                  <a:noFill/>
                </a:ln>
                <a:solidFill>
                  <a:schemeClr val="tx1"/>
                </a:solidFill>
                <a:effectLst/>
                <a:uLnTx/>
                <a:uFillTx/>
                <a:latin typeface="+mn-lt"/>
                <a:ea typeface="+mn-ea"/>
                <a:cs typeface="+mn-cs"/>
              </a:rPr>
              <a:t> must be resupplied.</a:t>
            </a: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9" name="Flowchart: Manual Operation 18"/>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1" name="Flowchart: Manual Operation 20"/>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3" name="Flowchart: Manual Operation 22"/>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6" name="Flowchart: Manual Operation 25"/>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8" name="Flowchart: Manual Operation 27"/>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30" name="Flowchart: Manual Operation 29"/>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9452722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p:cNvSpPr txBox="1"/>
          <p:nvPr/>
        </p:nvSpPr>
        <p:spPr>
          <a:xfrm>
            <a:off x="77686" y="965919"/>
            <a:ext cx="8712968" cy="830997"/>
          </a:xfrm>
          <a:prstGeom prst="rect">
            <a:avLst/>
          </a:prstGeom>
          <a:noFill/>
        </p:spPr>
        <p:txBody>
          <a:bodyPr wrap="square" rtlCol="0">
            <a:spAutoFit/>
          </a:bodyPr>
          <a:lstStyle/>
          <a:p>
            <a:pPr algn="ctr"/>
            <a:r>
              <a:rPr lang="en-GB" sz="2400" b="1" dirty="0" smtClean="0">
                <a:latin typeface="Arial" pitchFamily="34" charset="0"/>
                <a:cs typeface="Arial" pitchFamily="34" charset="0"/>
              </a:rPr>
              <a:t>Criteria &amp; Constraints- 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Separation</a:t>
            </a:r>
          </a:p>
          <a:p>
            <a:pPr algn="ctr"/>
            <a:endParaRPr lang="en-GB" sz="2400" b="1" dirty="0">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1375280906"/>
              </p:ext>
            </p:extLst>
          </p:nvPr>
        </p:nvGraphicFramePr>
        <p:xfrm>
          <a:off x="683568" y="1628800"/>
          <a:ext cx="7560840" cy="3090288"/>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smtClean="0"/>
                        <a:t>CRDA</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r>
              <a:tr h="499216">
                <a:tc>
                  <a:txBody>
                    <a:bodyPr/>
                    <a:lstStyle/>
                    <a:p>
                      <a:r>
                        <a:rPr lang="en-GB" dirty="0" smtClean="0"/>
                        <a:t>MEA Absorption</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r>
              <a:tr h="489432">
                <a:tc>
                  <a:txBody>
                    <a:bodyPr/>
                    <a:lstStyle/>
                    <a:p>
                      <a:r>
                        <a:rPr lang="en-GB" dirty="0" smtClean="0"/>
                        <a:t>Activated</a:t>
                      </a:r>
                      <a:r>
                        <a:rPr lang="en-GB" baseline="0" dirty="0" smtClean="0"/>
                        <a:t> Carbon</a:t>
                      </a:r>
                      <a:endParaRPr lang="en-GB" dirty="0"/>
                    </a:p>
                  </a:txBody>
                  <a:tcPr/>
                </a:tc>
                <a:tc>
                  <a:txBody>
                    <a:bodyPr/>
                    <a:lstStyle/>
                    <a:p>
                      <a:endParaRPr lang="en-GB" dirty="0"/>
                    </a:p>
                  </a:txBody>
                  <a:tcPr/>
                </a:tc>
                <a:tc>
                  <a:txBody>
                    <a:bodyPr/>
                    <a:lstStyle/>
                    <a:p>
                      <a:pPr algn="ctr"/>
                      <a:r>
                        <a:rPr lang="en-GB" dirty="0" smtClean="0"/>
                        <a:t>-</a:t>
                      </a:r>
                      <a:endParaRPr lang="en-GB" b="1" dirty="0">
                        <a:solidFill>
                          <a:schemeClr val="accent4">
                            <a:lumMod val="50000"/>
                          </a:schemeClr>
                        </a:solidFill>
                      </a:endParaRPr>
                    </a:p>
                  </a:txBody>
                  <a:tcPr/>
                </a:tc>
                <a:tc>
                  <a:txBody>
                    <a:bodyPr/>
                    <a:lstStyle/>
                    <a:p>
                      <a:pPr algn="ctr"/>
                      <a:r>
                        <a:rPr lang="en-GB" dirty="0" smtClean="0"/>
                        <a:t>-</a:t>
                      </a:r>
                      <a:endParaRPr lang="en-GB" dirty="0"/>
                    </a:p>
                  </a:txBody>
                  <a:tcPr/>
                </a:tc>
                <a:tc>
                  <a:txBody>
                    <a:bodyPr/>
                    <a:lstStyle/>
                    <a:p>
                      <a:pPr algn="ctr"/>
                      <a:r>
                        <a:rPr lang="en-GB" dirty="0" smtClean="0"/>
                        <a:t>-</a:t>
                      </a:r>
                      <a:endParaRPr lang="en-GB" dirty="0"/>
                    </a:p>
                  </a:txBody>
                  <a:tcPr/>
                </a:tc>
              </a:tr>
              <a:tr h="479648">
                <a:tc>
                  <a:txBody>
                    <a:bodyPr/>
                    <a:lstStyle/>
                    <a:p>
                      <a:r>
                        <a:rPr lang="en-GB" dirty="0" smtClean="0"/>
                        <a:t>PSA</a:t>
                      </a:r>
                      <a:endParaRPr lang="en-GB" dirty="0"/>
                    </a:p>
                  </a:txBody>
                  <a:tcPr/>
                </a:tc>
                <a:tc>
                  <a:txBody>
                    <a:bodyPr/>
                    <a:lstStyle/>
                    <a:p>
                      <a:endParaRPr lang="en-GB" dirty="0"/>
                    </a:p>
                  </a:txBody>
                  <a:tcPr/>
                </a:tc>
                <a:tc>
                  <a:txBody>
                    <a:bodyPr/>
                    <a:lstStyle/>
                    <a:p>
                      <a:endParaRPr lang="en-GB" sz="2400" dirty="0"/>
                    </a:p>
                  </a:txBody>
                  <a:tcPr/>
                </a:tc>
                <a:tc>
                  <a:txBody>
                    <a:bodyPr/>
                    <a:lstStyle/>
                    <a:p>
                      <a:endParaRPr lang="en-GB" dirty="0"/>
                    </a:p>
                  </a:txBody>
                  <a:tcPr/>
                </a:tc>
                <a:tc>
                  <a:txBody>
                    <a:bodyPr/>
                    <a:lstStyle/>
                    <a:p>
                      <a:endParaRPr lang="en-GB" sz="2400" dirty="0"/>
                    </a:p>
                  </a:txBody>
                  <a:tcPr/>
                </a:tc>
              </a:tr>
              <a:tr h="469864">
                <a:tc>
                  <a:txBody>
                    <a:bodyPr/>
                    <a:lstStyle/>
                    <a:p>
                      <a:r>
                        <a:rPr lang="en-GB" dirty="0" smtClean="0"/>
                        <a:t>Sorbents</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r>
            </a:tbl>
          </a:graphicData>
        </a:graphic>
      </p:graphicFrame>
      <p:pic>
        <p:nvPicPr>
          <p:cNvPr id="22" name="Picture 8" descr="http://www.clker.com/cliparts/1/1/9/2/12065738771352376078Arnoud999_Right_or_wrong_5.svg.me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3116" y="431917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5441" y="234888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0517" y="286569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0580" y="386104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http://www.clker.com/cliparts/1/1/9/2/12065738771352376078Arnoud999_Right_or_wrong_5.svg.me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5312" y="3381411"/>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1958" y="286319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6661" y="386104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2805" y="235070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386104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9280" y="384714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095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895664"/>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3694" y="236095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2804" y="289771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5179" y="433799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433799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3693" y="4333934"/>
            <a:ext cx="386741" cy="284288"/>
          </a:xfrm>
          <a:prstGeom prst="rect">
            <a:avLst/>
          </a:prstGeom>
          <a:noFill/>
          <a:extLst>
            <a:ext uri="{909E8E84-426E-40DD-AFC4-6F175D3DCCD1}">
              <a14:hiddenFill xmlns:a14="http://schemas.microsoft.com/office/drawing/2010/main">
                <a:solidFill>
                  <a:srgbClr val="FFFFFF"/>
                </a:solidFill>
              </a14:hiddenFill>
            </a:ext>
          </a:extLst>
        </p:spPr>
      </p:pic>
      <p:sp>
        <p:nvSpPr>
          <p:cNvPr id="34" name="Flowchart: Manual Operation 33"/>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36" name="Flowchart: Manual Operation 35"/>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2" name="Flowchart: Manual Operation 41"/>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49" name="Flowchart: Manual Operation 48"/>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51" name="Flowchart: Manual Operation 50"/>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51"/>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53" name="Flowchart: Manual Operation 52"/>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Box 53"/>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41109093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102632" y="909343"/>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Stage 1 – Resource requirements</a:t>
            </a:r>
            <a:endParaRPr lang="en-GB" sz="2400" b="1" dirty="0">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98933144"/>
              </p:ext>
            </p:extLst>
          </p:nvPr>
        </p:nvGraphicFramePr>
        <p:xfrm>
          <a:off x="102632" y="1916832"/>
          <a:ext cx="4230724" cy="1368152"/>
        </p:xfrm>
        <a:graphic>
          <a:graphicData uri="http://schemas.openxmlformats.org/drawingml/2006/table">
            <a:tbl>
              <a:tblPr firstRow="1" firstCol="1" bandRow="1">
                <a:tableStyleId>{69012ECD-51FC-41F1-AA8D-1B2483CD663E}</a:tableStyleId>
              </a:tblPr>
              <a:tblGrid>
                <a:gridCol w="928409"/>
                <a:gridCol w="1022425"/>
                <a:gridCol w="1117280"/>
                <a:gridCol w="1162610"/>
              </a:tblGrid>
              <a:tr h="397484">
                <a:tc gridSpan="4">
                  <a:txBody>
                    <a:bodyPr/>
                    <a:lstStyle/>
                    <a:p>
                      <a:pPr algn="ctr">
                        <a:lnSpc>
                          <a:spcPct val="115000"/>
                        </a:lnSpc>
                        <a:spcAft>
                          <a:spcPts val="0"/>
                        </a:spcAft>
                      </a:pPr>
                      <a:r>
                        <a:rPr lang="en-GB" sz="1400" dirty="0">
                          <a:effectLst/>
                        </a:rPr>
                        <a:t>Total Water Requirement</a:t>
                      </a:r>
                      <a:endParaRPr lang="en-GB" sz="1400" dirty="0">
                        <a:effectLst/>
                        <a:latin typeface="Calibri"/>
                        <a:ea typeface="Times New Roman"/>
                        <a:cs typeface="Times New Roman"/>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r>
              <a:tr h="318252">
                <a:tc>
                  <a:txBody>
                    <a:bodyPr/>
                    <a:lstStyle/>
                    <a:p>
                      <a:pPr algn="ctr">
                        <a:lnSpc>
                          <a:spcPct val="115000"/>
                        </a:lnSpc>
                        <a:spcAft>
                          <a:spcPts val="0"/>
                        </a:spcAft>
                      </a:pPr>
                      <a:r>
                        <a:rPr lang="en-GB" sz="1100" dirty="0">
                          <a:effectLst/>
                        </a:rPr>
                        <a:t>Drinking</a:t>
                      </a:r>
                      <a:endParaRPr lang="en-GB" sz="1100"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Hygiene*</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Safety</a:t>
                      </a:r>
                      <a:endParaRPr lang="en-GB" sz="1100" b="1">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Total</a:t>
                      </a:r>
                      <a:endParaRPr lang="en-GB" sz="1100" b="1">
                        <a:solidFill>
                          <a:schemeClr val="tx1"/>
                        </a:solidFill>
                        <a:effectLst/>
                        <a:latin typeface="Calibri"/>
                        <a:ea typeface="Times New Roman"/>
                        <a:cs typeface="Times New Roman"/>
                      </a:endParaRPr>
                    </a:p>
                  </a:txBody>
                  <a:tcPr marL="68580" marR="68580" marT="0" marB="0" anchor="b"/>
                </a:tc>
              </a:tr>
              <a:tr h="318252">
                <a:tc>
                  <a:txBody>
                    <a:bodyPr/>
                    <a:lstStyle/>
                    <a:p>
                      <a:pPr algn="ctr">
                        <a:lnSpc>
                          <a:spcPct val="115000"/>
                        </a:lnSpc>
                        <a:spcAft>
                          <a:spcPts val="0"/>
                        </a:spcAft>
                      </a:pPr>
                      <a:r>
                        <a:rPr lang="en-GB" sz="1100" dirty="0">
                          <a:effectLst/>
                        </a:rPr>
                        <a:t>[kg]</a:t>
                      </a:r>
                      <a:endParaRPr lang="en-GB" sz="1100"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[kg]</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[kg]</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[kg]</a:t>
                      </a:r>
                      <a:endParaRPr lang="en-GB" sz="1100" b="1">
                        <a:solidFill>
                          <a:schemeClr val="tx1"/>
                        </a:solidFill>
                        <a:effectLst/>
                        <a:latin typeface="Calibri"/>
                        <a:ea typeface="Times New Roman"/>
                        <a:cs typeface="Times New Roman"/>
                      </a:endParaRPr>
                    </a:p>
                  </a:txBody>
                  <a:tcPr marL="68580" marR="68580" marT="0" marB="0" anchor="b"/>
                </a:tc>
              </a:tr>
              <a:tr h="334164">
                <a:tc>
                  <a:txBody>
                    <a:bodyPr/>
                    <a:lstStyle/>
                    <a:p>
                      <a:pPr algn="ctr">
                        <a:lnSpc>
                          <a:spcPct val="115000"/>
                        </a:lnSpc>
                        <a:spcAft>
                          <a:spcPts val="0"/>
                        </a:spcAft>
                      </a:pPr>
                      <a:r>
                        <a:rPr lang="en-GB" sz="1200" dirty="0">
                          <a:effectLst/>
                        </a:rPr>
                        <a:t>17472</a:t>
                      </a:r>
                      <a:endParaRPr lang="en-GB" sz="1100"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200">
                          <a:effectLst/>
                        </a:rPr>
                        <a:t>92345</a:t>
                      </a:r>
                      <a:endParaRPr lang="en-GB" sz="1100" b="1">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200" dirty="0">
                          <a:effectLst/>
                        </a:rPr>
                        <a:t>27454.25</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137271.25</a:t>
                      </a:r>
                      <a:endParaRPr lang="en-GB" sz="1100" b="1" dirty="0">
                        <a:solidFill>
                          <a:schemeClr val="tx1"/>
                        </a:solidFill>
                        <a:effectLst/>
                        <a:latin typeface="Calibri"/>
                        <a:ea typeface="Times New Roman"/>
                        <a:cs typeface="Times New Roman"/>
                      </a:endParaRPr>
                    </a:p>
                  </a:txBody>
                  <a:tcPr marL="68580" marR="68580" marT="0" marB="0" anchor="b"/>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908821647"/>
              </p:ext>
            </p:extLst>
          </p:nvPr>
        </p:nvGraphicFramePr>
        <p:xfrm>
          <a:off x="4765769" y="1916832"/>
          <a:ext cx="4089400" cy="1368152"/>
        </p:xfrm>
        <a:graphic>
          <a:graphicData uri="http://schemas.openxmlformats.org/drawingml/2006/table">
            <a:tbl>
              <a:tblPr firstRow="1" firstCol="1" bandRow="1">
                <a:tableStyleId>{69012ECD-51FC-41F1-AA8D-1B2483CD663E}</a:tableStyleId>
              </a:tblPr>
              <a:tblGrid>
                <a:gridCol w="505460"/>
                <a:gridCol w="704215"/>
                <a:gridCol w="740410"/>
                <a:gridCol w="1023620"/>
                <a:gridCol w="1115695"/>
              </a:tblGrid>
              <a:tr h="327167">
                <a:tc gridSpan="5">
                  <a:txBody>
                    <a:bodyPr/>
                    <a:lstStyle/>
                    <a:p>
                      <a:pPr algn="ctr">
                        <a:lnSpc>
                          <a:spcPct val="115000"/>
                        </a:lnSpc>
                        <a:spcAft>
                          <a:spcPts val="0"/>
                        </a:spcAft>
                      </a:pPr>
                      <a:r>
                        <a:rPr lang="en-GB" sz="1400" dirty="0">
                          <a:effectLst/>
                        </a:rPr>
                        <a:t>Total Air Requirement</a:t>
                      </a:r>
                      <a:endParaRPr lang="en-GB" sz="1400" dirty="0">
                        <a:effectLst/>
                        <a:latin typeface="Calibri"/>
                        <a:ea typeface="Times New Roman"/>
                        <a:cs typeface="Times New Roman"/>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356909">
                <a:tc>
                  <a:txBody>
                    <a:bodyPr/>
                    <a:lstStyle/>
                    <a:p>
                      <a:pPr algn="ctr">
                        <a:lnSpc>
                          <a:spcPct val="115000"/>
                        </a:lnSpc>
                        <a:spcAft>
                          <a:spcPts val="0"/>
                        </a:spcAft>
                      </a:pPr>
                      <a:r>
                        <a:rPr lang="en-GB" sz="1100" dirty="0">
                          <a:effectLst/>
                        </a:rPr>
                        <a:t>N2</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O2</a:t>
                      </a:r>
                      <a:endParaRPr lang="en-GB" sz="1100" b="1"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CO2</a:t>
                      </a:r>
                      <a:endParaRPr lang="en-GB" sz="1100" b="1">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200">
                          <a:effectLst/>
                        </a:rPr>
                        <a:t>Safety</a:t>
                      </a:r>
                      <a:endParaRPr lang="en-GB" sz="1100" b="1">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Total</a:t>
                      </a:r>
                      <a:endParaRPr lang="en-GB" sz="1100" b="1">
                        <a:effectLst/>
                        <a:latin typeface="Calibri"/>
                        <a:ea typeface="Times New Roman"/>
                        <a:cs typeface="Times New Roman"/>
                      </a:endParaRPr>
                    </a:p>
                  </a:txBody>
                  <a:tcPr marL="68580" marR="68580" marT="0" marB="0" anchor="b"/>
                </a:tc>
              </a:tr>
              <a:tr h="327167">
                <a:tc>
                  <a:txBody>
                    <a:bodyPr/>
                    <a:lstStyle/>
                    <a:p>
                      <a:pPr algn="ctr">
                        <a:lnSpc>
                          <a:spcPct val="115000"/>
                        </a:lnSpc>
                        <a:spcAft>
                          <a:spcPts val="0"/>
                        </a:spcAft>
                      </a:pPr>
                      <a:r>
                        <a:rPr lang="en-GB" sz="1100" dirty="0">
                          <a:effectLst/>
                        </a:rPr>
                        <a:t>[kg]</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[kg]</a:t>
                      </a:r>
                      <a:endParaRPr lang="en-GB" sz="1100" b="1"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[kg]</a:t>
                      </a:r>
                      <a:endParaRPr lang="en-GB" sz="1100" b="1">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[kg]</a:t>
                      </a:r>
                      <a:endParaRPr lang="en-GB" sz="1100" b="1">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[kg]</a:t>
                      </a:r>
                      <a:endParaRPr lang="en-GB" sz="1100" b="1">
                        <a:effectLst/>
                        <a:latin typeface="Calibri"/>
                        <a:ea typeface="Times New Roman"/>
                        <a:cs typeface="Times New Roman"/>
                      </a:endParaRPr>
                    </a:p>
                  </a:txBody>
                  <a:tcPr marL="68580" marR="68580" marT="0" marB="0" anchor="b"/>
                </a:tc>
              </a:tr>
              <a:tr h="356909">
                <a:tc>
                  <a:txBody>
                    <a:bodyPr/>
                    <a:lstStyle/>
                    <a:p>
                      <a:pPr algn="ctr">
                        <a:lnSpc>
                          <a:spcPct val="115000"/>
                        </a:lnSpc>
                        <a:spcAft>
                          <a:spcPts val="0"/>
                        </a:spcAft>
                      </a:pPr>
                      <a:r>
                        <a:rPr lang="en-GB" sz="1100" dirty="0">
                          <a:effectLst/>
                        </a:rPr>
                        <a:t>0</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200">
                          <a:effectLst/>
                        </a:rPr>
                        <a:t>4599</a:t>
                      </a:r>
                      <a:endParaRPr lang="en-GB" sz="1100" b="1">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0</a:t>
                      </a:r>
                      <a:endParaRPr lang="en-GB" sz="1100" b="1"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1149.75</a:t>
                      </a:r>
                      <a:endParaRPr lang="en-GB" sz="1100" b="1"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200" dirty="0">
                          <a:effectLst/>
                        </a:rPr>
                        <a:t>5748.75</a:t>
                      </a:r>
                      <a:endParaRPr lang="en-GB" sz="1100" b="1" dirty="0">
                        <a:effectLst/>
                        <a:latin typeface="Calibri"/>
                        <a:ea typeface="Times New Roman"/>
                        <a:cs typeface="Times New Roman"/>
                      </a:endParaRPr>
                    </a:p>
                  </a:txBody>
                  <a:tcPr marL="68580" marR="68580" marT="0" marB="0" anchor="b"/>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713454065"/>
              </p:ext>
            </p:extLst>
          </p:nvPr>
        </p:nvGraphicFramePr>
        <p:xfrm>
          <a:off x="102632" y="4293096"/>
          <a:ext cx="4109328" cy="1368152"/>
        </p:xfrm>
        <a:graphic>
          <a:graphicData uri="http://schemas.openxmlformats.org/drawingml/2006/table">
            <a:tbl>
              <a:tblPr firstRow="1" firstCol="1" bandRow="1">
                <a:tableStyleId>{69012ECD-51FC-41F1-AA8D-1B2483CD663E}</a:tableStyleId>
              </a:tblPr>
              <a:tblGrid>
                <a:gridCol w="1623756"/>
                <a:gridCol w="1239932"/>
                <a:gridCol w="1245640"/>
              </a:tblGrid>
              <a:tr h="357770">
                <a:tc gridSpan="3">
                  <a:txBody>
                    <a:bodyPr/>
                    <a:lstStyle/>
                    <a:p>
                      <a:pPr algn="ctr">
                        <a:lnSpc>
                          <a:spcPct val="115000"/>
                        </a:lnSpc>
                        <a:spcAft>
                          <a:spcPts val="0"/>
                        </a:spcAft>
                      </a:pPr>
                      <a:r>
                        <a:rPr lang="en-GB" sz="1400" dirty="0">
                          <a:effectLst/>
                        </a:rPr>
                        <a:t>Calorific requirement</a:t>
                      </a:r>
                      <a:endParaRPr lang="en-GB" sz="1400" dirty="0">
                        <a:effectLst/>
                        <a:latin typeface="Calibri"/>
                        <a:ea typeface="Times New Roman"/>
                        <a:cs typeface="Times New Roman"/>
                      </a:endParaRPr>
                    </a:p>
                  </a:txBody>
                  <a:tcPr marL="68580" marR="68580" marT="0" marB="0" anchor="b"/>
                </a:tc>
                <a:tc hMerge="1">
                  <a:txBody>
                    <a:bodyPr/>
                    <a:lstStyle/>
                    <a:p>
                      <a:endParaRPr lang="en-GB"/>
                    </a:p>
                  </a:txBody>
                  <a:tcPr/>
                </a:tc>
                <a:tc hMerge="1">
                  <a:txBody>
                    <a:bodyPr/>
                    <a:lstStyle/>
                    <a:p>
                      <a:endParaRPr lang="en-GB"/>
                    </a:p>
                  </a:txBody>
                  <a:tcPr/>
                </a:tc>
              </a:tr>
              <a:tr h="336794">
                <a:tc>
                  <a:txBody>
                    <a:bodyPr/>
                    <a:lstStyle/>
                    <a:p>
                      <a:pPr algn="ctr">
                        <a:lnSpc>
                          <a:spcPct val="115000"/>
                        </a:lnSpc>
                        <a:spcAft>
                          <a:spcPts val="0"/>
                        </a:spcAft>
                      </a:pPr>
                      <a:r>
                        <a:rPr lang="en-GB" sz="1100" dirty="0">
                          <a:effectLst/>
                        </a:rPr>
                        <a:t>Standard</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Safety </a:t>
                      </a:r>
                      <a:endParaRPr lang="en-GB" sz="1100" b="1">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Total</a:t>
                      </a:r>
                      <a:endParaRPr lang="en-GB" sz="1100" b="1">
                        <a:effectLst/>
                        <a:latin typeface="Calibri"/>
                        <a:ea typeface="Times New Roman"/>
                        <a:cs typeface="Times New Roman"/>
                      </a:endParaRPr>
                    </a:p>
                  </a:txBody>
                  <a:tcPr marL="68580" marR="68580" marT="0" marB="0" anchor="b"/>
                </a:tc>
              </a:tr>
              <a:tr h="336794">
                <a:tc>
                  <a:txBody>
                    <a:bodyPr/>
                    <a:lstStyle/>
                    <a:p>
                      <a:pPr algn="ctr">
                        <a:lnSpc>
                          <a:spcPct val="115000"/>
                        </a:lnSpc>
                        <a:spcAft>
                          <a:spcPts val="0"/>
                        </a:spcAft>
                      </a:pPr>
                      <a:r>
                        <a:rPr lang="en-GB" sz="1100" dirty="0">
                          <a:effectLst/>
                        </a:rPr>
                        <a:t>[MJ]</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[MJ]</a:t>
                      </a:r>
                      <a:endParaRPr lang="en-GB" sz="1100" b="1"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[MJ]</a:t>
                      </a:r>
                      <a:endParaRPr lang="en-GB" sz="1100" b="1">
                        <a:effectLst/>
                        <a:latin typeface="Calibri"/>
                        <a:ea typeface="Times New Roman"/>
                        <a:cs typeface="Times New Roman"/>
                      </a:endParaRPr>
                    </a:p>
                  </a:txBody>
                  <a:tcPr marL="68580" marR="68580" marT="0" marB="0" anchor="b"/>
                </a:tc>
              </a:tr>
              <a:tr h="336794">
                <a:tc>
                  <a:txBody>
                    <a:bodyPr/>
                    <a:lstStyle/>
                    <a:p>
                      <a:pPr algn="ctr">
                        <a:lnSpc>
                          <a:spcPct val="115000"/>
                        </a:lnSpc>
                        <a:spcAft>
                          <a:spcPts val="0"/>
                        </a:spcAft>
                      </a:pPr>
                      <a:r>
                        <a:rPr lang="en-GB" sz="1100" dirty="0">
                          <a:effectLst/>
                        </a:rPr>
                        <a:t>57.3</a:t>
                      </a:r>
                      <a:endParaRPr lang="en-GB" sz="1100" b="1" dirty="0">
                        <a:solidFill>
                          <a:schemeClr val="tx1"/>
                        </a:solidFill>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14.325</a:t>
                      </a:r>
                      <a:endParaRPr lang="en-GB" sz="1100" b="1"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71.625</a:t>
                      </a:r>
                      <a:endParaRPr lang="en-GB" sz="1100" b="1" dirty="0">
                        <a:effectLst/>
                        <a:latin typeface="Calibri"/>
                        <a:ea typeface="Times New Roman"/>
                        <a:cs typeface="Times New Roman"/>
                      </a:endParaRPr>
                    </a:p>
                  </a:txBody>
                  <a:tcPr marL="68580" marR="68580" marT="0" marB="0" anchor="b"/>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225834744"/>
              </p:ext>
            </p:extLst>
          </p:nvPr>
        </p:nvGraphicFramePr>
        <p:xfrm>
          <a:off x="4716016" y="4293096"/>
          <a:ext cx="4241800" cy="1368152"/>
        </p:xfrm>
        <a:graphic>
          <a:graphicData uri="http://schemas.openxmlformats.org/drawingml/2006/table">
            <a:tbl>
              <a:tblPr firstRow="1" firstCol="1" bandRow="1">
                <a:tableStyleId>{69012ECD-51FC-41F1-AA8D-1B2483CD663E}</a:tableStyleId>
              </a:tblPr>
              <a:tblGrid>
                <a:gridCol w="838200"/>
                <a:gridCol w="749300"/>
                <a:gridCol w="1409700"/>
                <a:gridCol w="1244600"/>
              </a:tblGrid>
              <a:tr h="648072">
                <a:tc>
                  <a:txBody>
                    <a:bodyPr/>
                    <a:lstStyle/>
                    <a:p>
                      <a:pPr algn="ctr">
                        <a:lnSpc>
                          <a:spcPct val="115000"/>
                        </a:lnSpc>
                        <a:spcAft>
                          <a:spcPts val="0"/>
                        </a:spcAft>
                      </a:pPr>
                      <a:r>
                        <a:rPr lang="en-GB" sz="1100" dirty="0">
                          <a:effectLst/>
                        </a:rPr>
                        <a:t>Total Oxygen</a:t>
                      </a:r>
                      <a:endParaRPr lang="en-GB" sz="1100"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Total Water</a:t>
                      </a:r>
                      <a:endParaRPr lang="en-GB" sz="1100"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Total Resupply Weight</a:t>
                      </a:r>
                      <a:endParaRPr lang="en-GB" sz="110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Total Resupply Cost</a:t>
                      </a:r>
                      <a:endParaRPr lang="en-GB" sz="1100">
                        <a:effectLst/>
                        <a:latin typeface="Calibri"/>
                        <a:ea typeface="Times New Roman"/>
                        <a:cs typeface="Times New Roman"/>
                      </a:endParaRPr>
                    </a:p>
                  </a:txBody>
                  <a:tcPr marL="68580" marR="68580" marT="0" marB="0" anchor="b"/>
                </a:tc>
              </a:tr>
              <a:tr h="360040">
                <a:tc>
                  <a:txBody>
                    <a:bodyPr/>
                    <a:lstStyle/>
                    <a:p>
                      <a:pPr algn="ctr">
                        <a:lnSpc>
                          <a:spcPct val="115000"/>
                        </a:lnSpc>
                        <a:spcAft>
                          <a:spcPts val="0"/>
                        </a:spcAft>
                      </a:pPr>
                      <a:r>
                        <a:rPr lang="en-GB" sz="1100">
                          <a:effectLst/>
                        </a:rPr>
                        <a:t>[kg]</a:t>
                      </a:r>
                      <a:endParaRPr lang="en-GB" sz="110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[kg]</a:t>
                      </a:r>
                      <a:endParaRPr lang="en-GB" sz="110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[kg]</a:t>
                      </a:r>
                      <a:endParaRPr lang="en-GB" sz="110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[£Million]</a:t>
                      </a:r>
                      <a:endParaRPr lang="en-GB" sz="1100">
                        <a:effectLst/>
                        <a:latin typeface="Calibri"/>
                        <a:ea typeface="Times New Roman"/>
                        <a:cs typeface="Times New Roman"/>
                      </a:endParaRPr>
                    </a:p>
                  </a:txBody>
                  <a:tcPr marL="68580" marR="68580" marT="0" marB="0" anchor="b"/>
                </a:tc>
              </a:tr>
              <a:tr h="360040">
                <a:tc>
                  <a:txBody>
                    <a:bodyPr/>
                    <a:lstStyle/>
                    <a:p>
                      <a:pPr algn="ctr">
                        <a:lnSpc>
                          <a:spcPct val="115000"/>
                        </a:lnSpc>
                        <a:spcAft>
                          <a:spcPts val="0"/>
                        </a:spcAft>
                      </a:pPr>
                      <a:r>
                        <a:rPr lang="en-GB" sz="1100">
                          <a:effectLst/>
                        </a:rPr>
                        <a:t>5748.75</a:t>
                      </a:r>
                      <a:endParaRPr lang="en-GB" sz="110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a:effectLst/>
                        </a:rPr>
                        <a:t>137271.25</a:t>
                      </a:r>
                      <a:endParaRPr lang="en-GB" sz="110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143020</a:t>
                      </a:r>
                      <a:endParaRPr lang="en-GB" sz="1100" dirty="0">
                        <a:effectLst/>
                        <a:latin typeface="Calibri"/>
                        <a:ea typeface="Times New Roman"/>
                        <a:cs typeface="Times New Roman"/>
                      </a:endParaRPr>
                    </a:p>
                  </a:txBody>
                  <a:tcPr marL="68580" marR="68580" marT="0" marB="0" anchor="b"/>
                </a:tc>
                <a:tc>
                  <a:txBody>
                    <a:bodyPr/>
                    <a:lstStyle/>
                    <a:p>
                      <a:pPr algn="ctr">
                        <a:lnSpc>
                          <a:spcPct val="115000"/>
                        </a:lnSpc>
                        <a:spcAft>
                          <a:spcPts val="0"/>
                        </a:spcAft>
                      </a:pPr>
                      <a:r>
                        <a:rPr lang="en-GB" sz="1100" dirty="0">
                          <a:effectLst/>
                        </a:rPr>
                        <a:t>143020</a:t>
                      </a:r>
                      <a:endParaRPr lang="en-GB" sz="1100" dirty="0">
                        <a:effectLst/>
                        <a:latin typeface="Calibri"/>
                        <a:ea typeface="Times New Roman"/>
                        <a:cs typeface="Times New Roman"/>
                      </a:endParaRPr>
                    </a:p>
                  </a:txBody>
                  <a:tcPr marL="68580" marR="68580" marT="0" marB="0" anchor="b"/>
                </a:tc>
              </a:tr>
            </a:tbl>
          </a:graphicData>
        </a:graphic>
      </p:graphicFrame>
      <p:sp>
        <p:nvSpPr>
          <p:cNvPr id="15" name="Flowchart: Manual Operation 14"/>
          <p:cNvSpPr/>
          <p:nvPr/>
        </p:nvSpPr>
        <p:spPr>
          <a:xfrm rot="10800000">
            <a:off x="2970634" y="116629"/>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9183749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367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p:cNvSpPr txBox="1"/>
          <p:nvPr/>
        </p:nvSpPr>
        <p:spPr>
          <a:xfrm>
            <a:off x="77686" y="965919"/>
            <a:ext cx="8712968" cy="830997"/>
          </a:xfrm>
          <a:prstGeom prst="rect">
            <a:avLst/>
          </a:prstGeom>
          <a:noFill/>
        </p:spPr>
        <p:txBody>
          <a:bodyPr wrap="square" rtlCol="0">
            <a:spAutoFit/>
          </a:bodyPr>
          <a:lstStyle/>
          <a:p>
            <a:pPr algn="ctr"/>
            <a:r>
              <a:rPr lang="en-GB" sz="2400" b="1" dirty="0" smtClean="0">
                <a:latin typeface="Arial" pitchFamily="34" charset="0"/>
                <a:cs typeface="Arial" pitchFamily="34" charset="0"/>
              </a:rPr>
              <a:t>Criteria &amp; Constraints- 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Separation</a:t>
            </a:r>
          </a:p>
          <a:p>
            <a:pPr algn="ctr"/>
            <a:endParaRPr lang="en-GB" sz="2400" b="1" dirty="0">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1748545495"/>
              </p:ext>
            </p:extLst>
          </p:nvPr>
        </p:nvGraphicFramePr>
        <p:xfrm>
          <a:off x="683568" y="1628800"/>
          <a:ext cx="7560840" cy="3090288"/>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smtClean="0"/>
                        <a:t>CRDA</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r>
              <a:tr h="499216">
                <a:tc>
                  <a:txBody>
                    <a:bodyPr/>
                    <a:lstStyle/>
                    <a:p>
                      <a:r>
                        <a:rPr lang="en-GB" dirty="0" smtClean="0"/>
                        <a:t>MEA Absorption</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r>
              <a:tr h="489432">
                <a:tc>
                  <a:txBody>
                    <a:bodyPr/>
                    <a:lstStyle/>
                    <a:p>
                      <a:r>
                        <a:rPr lang="en-GB" dirty="0" smtClean="0"/>
                        <a:t>Activated</a:t>
                      </a:r>
                      <a:r>
                        <a:rPr lang="en-GB" baseline="0" dirty="0" smtClean="0"/>
                        <a:t> Carbon</a:t>
                      </a:r>
                      <a:endParaRPr lang="en-GB" dirty="0"/>
                    </a:p>
                  </a:txBody>
                  <a:tcPr/>
                </a:tc>
                <a:tc>
                  <a:txBody>
                    <a:bodyPr/>
                    <a:lstStyle/>
                    <a:p>
                      <a:endParaRPr lang="en-GB" dirty="0"/>
                    </a:p>
                  </a:txBody>
                  <a:tcPr/>
                </a:tc>
                <a:tc>
                  <a:txBody>
                    <a:bodyPr/>
                    <a:lstStyle/>
                    <a:p>
                      <a:pPr algn="ctr"/>
                      <a:r>
                        <a:rPr lang="en-GB" b="1" dirty="0" smtClean="0">
                          <a:solidFill>
                            <a:schemeClr val="accent4">
                              <a:lumMod val="50000"/>
                            </a:schemeClr>
                          </a:solidFill>
                        </a:rPr>
                        <a:t>-</a:t>
                      </a:r>
                      <a:endParaRPr lang="en-GB" b="1" dirty="0">
                        <a:solidFill>
                          <a:schemeClr val="accent4">
                            <a:lumMod val="50000"/>
                          </a:schemeClr>
                        </a:solidFill>
                      </a:endParaRPr>
                    </a:p>
                  </a:txBody>
                  <a:tcPr/>
                </a:tc>
                <a:tc>
                  <a:txBody>
                    <a:bodyPr/>
                    <a:lstStyle/>
                    <a:p>
                      <a:pPr algn="ctr"/>
                      <a:r>
                        <a:rPr lang="en-GB" dirty="0" smtClean="0"/>
                        <a:t>-</a:t>
                      </a:r>
                      <a:endParaRPr lang="en-GB" dirty="0"/>
                    </a:p>
                  </a:txBody>
                  <a:tcPr/>
                </a:tc>
                <a:tc>
                  <a:txBody>
                    <a:bodyPr/>
                    <a:lstStyle/>
                    <a:p>
                      <a:pPr algn="ctr"/>
                      <a:r>
                        <a:rPr lang="en-GB" dirty="0" smtClean="0"/>
                        <a:t>-</a:t>
                      </a:r>
                      <a:endParaRPr lang="en-GB" dirty="0"/>
                    </a:p>
                  </a:txBody>
                  <a:tcPr/>
                </a:tc>
              </a:tr>
              <a:tr h="479648">
                <a:tc>
                  <a:txBody>
                    <a:bodyPr/>
                    <a:lstStyle/>
                    <a:p>
                      <a:r>
                        <a:rPr lang="en-GB" dirty="0" smtClean="0"/>
                        <a:t>PSA</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sz="2400" dirty="0"/>
                    </a:p>
                  </a:txBody>
                  <a:tcPr>
                    <a:solidFill>
                      <a:srgbClr val="FFFF00"/>
                    </a:solidFill>
                  </a:tcPr>
                </a:tc>
                <a:tc>
                  <a:txBody>
                    <a:bodyPr/>
                    <a:lstStyle/>
                    <a:p>
                      <a:endParaRPr lang="en-GB" dirty="0"/>
                    </a:p>
                  </a:txBody>
                  <a:tcPr>
                    <a:solidFill>
                      <a:srgbClr val="FFFF00"/>
                    </a:solidFill>
                  </a:tcPr>
                </a:tc>
                <a:tc>
                  <a:txBody>
                    <a:bodyPr/>
                    <a:lstStyle/>
                    <a:p>
                      <a:endParaRPr lang="en-GB" sz="2400" dirty="0"/>
                    </a:p>
                  </a:txBody>
                  <a:tcPr>
                    <a:solidFill>
                      <a:srgbClr val="FFFF00"/>
                    </a:solidFill>
                  </a:tcPr>
                </a:tc>
              </a:tr>
              <a:tr h="469864">
                <a:tc>
                  <a:txBody>
                    <a:bodyPr/>
                    <a:lstStyle/>
                    <a:p>
                      <a:r>
                        <a:rPr lang="en-GB" dirty="0" smtClean="0"/>
                        <a:t>Sorbents</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r>
            </a:tbl>
          </a:graphicData>
        </a:graphic>
      </p:graphicFrame>
      <p:pic>
        <p:nvPicPr>
          <p:cNvPr id="22" name="Picture 8" descr="http://www.clker.com/cliparts/1/1/9/2/12065738771352376078Arnoud999_Right_or_wrong_5.svg.me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3116" y="431917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5441" y="234888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0517" y="286569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0580" y="386104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http://www.clker.com/cliparts/1/1/9/2/12065738771352376078Arnoud999_Right_or_wrong_5.svg.me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5312" y="3381411"/>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1958" y="286319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6661" y="386104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2805" y="235070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386104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9280" y="384714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095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895664"/>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3694" y="236095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2804" y="2897718"/>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5179" y="433799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433799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6" descr="http://upload.wikimedia.org/wikipedia/en/e/e4/Green_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3693" y="4333934"/>
            <a:ext cx="386741" cy="284288"/>
          </a:xfrm>
          <a:prstGeom prst="rect">
            <a:avLst/>
          </a:prstGeom>
          <a:noFill/>
          <a:extLst>
            <a:ext uri="{909E8E84-426E-40DD-AFC4-6F175D3DCCD1}">
              <a14:hiddenFill xmlns:a14="http://schemas.microsoft.com/office/drawing/2010/main">
                <a:solidFill>
                  <a:srgbClr val="FFFFFF"/>
                </a:solidFill>
              </a14:hiddenFill>
            </a:ext>
          </a:extLst>
        </p:spPr>
      </p:pic>
      <p:sp>
        <p:nvSpPr>
          <p:cNvPr id="34" name="Flowchart: Manual Operation 33"/>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36" name="Flowchart: Manual Operation 35"/>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2" name="Flowchart: Manual Operation 41"/>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49" name="Flowchart: Manual Operation 48"/>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51" name="Flowchart: Manual Operation 50"/>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51"/>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53" name="Flowchart: Manual Operation 52"/>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Box 53"/>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3649396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389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p:cNvSpPr txBox="1"/>
          <p:nvPr/>
        </p:nvSpPr>
        <p:spPr>
          <a:xfrm>
            <a:off x="77686" y="965919"/>
            <a:ext cx="8712968" cy="461665"/>
          </a:xfrm>
          <a:prstGeom prst="rect">
            <a:avLst/>
          </a:prstGeom>
          <a:noFill/>
        </p:spPr>
        <p:txBody>
          <a:bodyPr wrap="square" rtlCol="0">
            <a:spAutoFit/>
          </a:bodyPr>
          <a:lstStyle/>
          <a:p>
            <a:pPr algn="ctr"/>
            <a:r>
              <a:rPr lang="en-GB" sz="2400" b="1" dirty="0">
                <a:latin typeface="Arial" pitchFamily="34" charset="0"/>
                <a:cs typeface="Arial" pitchFamily="34" charset="0"/>
              </a:rPr>
              <a:t>CO</a:t>
            </a:r>
            <a:r>
              <a:rPr lang="en-GB" sz="2400" b="1" baseline="-25000" dirty="0">
                <a:latin typeface="Arial" pitchFamily="34" charset="0"/>
                <a:cs typeface="Arial" pitchFamily="34" charset="0"/>
              </a:rPr>
              <a:t>2</a:t>
            </a:r>
            <a:r>
              <a:rPr lang="en-GB" sz="2400" b="1" dirty="0">
                <a:latin typeface="Arial" pitchFamily="34" charset="0"/>
                <a:cs typeface="Arial" pitchFamily="34" charset="0"/>
              </a:rPr>
              <a:t> </a:t>
            </a:r>
            <a:r>
              <a:rPr lang="en-GB" sz="2400" b="1" dirty="0" smtClean="0">
                <a:latin typeface="Arial" pitchFamily="34" charset="0"/>
                <a:cs typeface="Arial" pitchFamily="34" charset="0"/>
              </a:rPr>
              <a:t>Separation - Final 3 </a:t>
            </a:r>
            <a:endParaRPr lang="en-GB" sz="2400" b="1" dirty="0">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013120410"/>
              </p:ext>
            </p:extLst>
          </p:nvPr>
        </p:nvGraphicFramePr>
        <p:xfrm>
          <a:off x="1727624" y="1628800"/>
          <a:ext cx="5652240" cy="4789893"/>
        </p:xfrm>
        <a:graphic>
          <a:graphicData uri="http://schemas.openxmlformats.org/drawingml/2006/table">
            <a:tbl>
              <a:tblPr firstRow="1" bandRow="1">
                <a:tableStyleId>{5C22544A-7EE6-4342-B048-85BDC9FD1C3A}</a:tableStyleId>
              </a:tblPr>
              <a:tblGrid>
                <a:gridCol w="1688089"/>
                <a:gridCol w="1189367"/>
                <a:gridCol w="1351818"/>
                <a:gridCol w="1422966"/>
              </a:tblGrid>
              <a:tr h="1262341">
                <a:tc>
                  <a:txBody>
                    <a:bodyPr/>
                    <a:lstStyle/>
                    <a:p>
                      <a:pPr algn="ctr"/>
                      <a:endParaRPr lang="en-GB" dirty="0"/>
                    </a:p>
                  </a:txBody>
                  <a:tcPr/>
                </a:tc>
                <a:tc>
                  <a:txBody>
                    <a:bodyPr/>
                    <a:lstStyle/>
                    <a:p>
                      <a:pPr algn="ctr"/>
                      <a:r>
                        <a:rPr lang="en-GB" dirty="0" smtClean="0"/>
                        <a:t>CDRA</a:t>
                      </a:r>
                      <a:endParaRPr lang="en-GB" dirty="0"/>
                    </a:p>
                  </a:txBody>
                  <a:tcPr/>
                </a:tc>
                <a:tc>
                  <a:txBody>
                    <a:bodyPr/>
                    <a:lstStyle/>
                    <a:p>
                      <a:pPr algn="ctr"/>
                      <a:r>
                        <a:rPr lang="en-GB" dirty="0" smtClean="0"/>
                        <a:t>MEA Absorption</a:t>
                      </a:r>
                      <a:endParaRPr lang="en-GB" dirty="0"/>
                    </a:p>
                  </a:txBody>
                  <a:tcPr/>
                </a:tc>
                <a:tc>
                  <a:txBody>
                    <a:bodyPr/>
                    <a:lstStyle/>
                    <a:p>
                      <a:pPr algn="ctr"/>
                      <a:r>
                        <a:rPr lang="en-GB" dirty="0" smtClean="0"/>
                        <a:t>PSA</a:t>
                      </a:r>
                      <a:endParaRPr lang="en-GB" dirty="0"/>
                    </a:p>
                  </a:txBody>
                  <a:tcPr/>
                </a:tc>
              </a:tr>
              <a:tr h="708591">
                <a:tc>
                  <a:txBody>
                    <a:bodyPr/>
                    <a:lstStyle/>
                    <a:p>
                      <a:pPr algn="ctr"/>
                      <a:r>
                        <a:rPr lang="en-GB" dirty="0" smtClean="0"/>
                        <a:t>Resupply</a:t>
                      </a:r>
                      <a:r>
                        <a:rPr lang="en-GB" baseline="0" dirty="0" smtClean="0"/>
                        <a:t> </a:t>
                      </a:r>
                    </a:p>
                    <a:p>
                      <a:pPr algn="ctr"/>
                      <a:r>
                        <a:rPr lang="en-GB" baseline="0" dirty="0" smtClean="0"/>
                        <a:t>(kg/18 months)</a:t>
                      </a:r>
                      <a:endParaRPr lang="en-GB" dirty="0"/>
                    </a:p>
                  </a:txBody>
                  <a:tcPr/>
                </a:tc>
                <a:tc>
                  <a:txBody>
                    <a:bodyPr/>
                    <a:lstStyle/>
                    <a:p>
                      <a:pPr algn="ctr"/>
                      <a:r>
                        <a:rPr lang="en-GB" dirty="0" smtClean="0"/>
                        <a:t>0</a:t>
                      </a:r>
                      <a:endParaRPr lang="en-GB" dirty="0"/>
                    </a:p>
                  </a:txBody>
                  <a:tcPr/>
                </a:tc>
                <a:tc>
                  <a:txBody>
                    <a:bodyPr/>
                    <a:lstStyle/>
                    <a:p>
                      <a:pPr algn="ctr"/>
                      <a:r>
                        <a:rPr lang="en-GB" dirty="0" smtClean="0"/>
                        <a:t>0*</a:t>
                      </a:r>
                      <a:endParaRPr lang="en-GB" dirty="0"/>
                    </a:p>
                  </a:txBody>
                  <a:tcPr/>
                </a:tc>
                <a:tc>
                  <a:txBody>
                    <a:bodyPr/>
                    <a:lstStyle/>
                    <a:p>
                      <a:pPr algn="ctr"/>
                      <a:r>
                        <a:rPr lang="en-GB" dirty="0" smtClean="0"/>
                        <a:t>0</a:t>
                      </a:r>
                      <a:endParaRPr lang="en-GB" dirty="0"/>
                    </a:p>
                  </a:txBody>
                  <a:tcPr/>
                </a:tc>
              </a:tr>
              <a:tr h="624401">
                <a:tc>
                  <a:txBody>
                    <a:bodyPr/>
                    <a:lstStyle/>
                    <a:p>
                      <a:pPr algn="ctr"/>
                      <a:r>
                        <a:rPr lang="en-GB" dirty="0" smtClean="0"/>
                        <a:t>No. of independent</a:t>
                      </a:r>
                    </a:p>
                    <a:p>
                      <a:pPr algn="ctr"/>
                      <a:r>
                        <a:rPr lang="en-GB" dirty="0" smtClean="0"/>
                        <a:t>units</a:t>
                      </a:r>
                      <a:endParaRPr lang="en-GB" dirty="0"/>
                    </a:p>
                  </a:txBody>
                  <a:tcPr/>
                </a:tc>
                <a:tc>
                  <a:txBody>
                    <a:bodyPr/>
                    <a:lstStyle/>
                    <a:p>
                      <a:pPr algn="ctr"/>
                      <a:r>
                        <a:rPr lang="en-GB" dirty="0" smtClean="0"/>
                        <a:t>2</a:t>
                      </a:r>
                      <a:endParaRPr lang="en-GB" dirty="0"/>
                    </a:p>
                  </a:txBody>
                  <a:tcPr/>
                </a:tc>
                <a:tc>
                  <a:txBody>
                    <a:bodyPr/>
                    <a:lstStyle/>
                    <a:p>
                      <a:pPr algn="ctr"/>
                      <a:r>
                        <a:rPr lang="en-GB" dirty="0" smtClean="0"/>
                        <a:t>2</a:t>
                      </a:r>
                      <a:endParaRPr lang="en-GB" dirty="0"/>
                    </a:p>
                  </a:txBody>
                  <a:tcPr/>
                </a:tc>
                <a:tc>
                  <a:txBody>
                    <a:bodyPr/>
                    <a:lstStyle/>
                    <a:p>
                      <a:pPr algn="ctr"/>
                      <a:r>
                        <a:rPr lang="en-GB" dirty="0" smtClean="0"/>
                        <a:t>2*</a:t>
                      </a:r>
                      <a:endParaRPr lang="en-GB" dirty="0"/>
                    </a:p>
                  </a:txBody>
                  <a:tcPr/>
                </a:tc>
              </a:tr>
              <a:tr h="624401">
                <a:tc>
                  <a:txBody>
                    <a:bodyPr/>
                    <a:lstStyle/>
                    <a:p>
                      <a:pPr algn="ctr"/>
                      <a:r>
                        <a:rPr lang="en-GB" dirty="0" smtClean="0"/>
                        <a:t>Feed streams</a:t>
                      </a:r>
                      <a:endParaRPr lang="en-GB" dirty="0"/>
                    </a:p>
                  </a:txBody>
                  <a:tcPr/>
                </a:tc>
                <a:tc>
                  <a:txBody>
                    <a:bodyPr/>
                    <a:lstStyle/>
                    <a:p>
                      <a:pPr algn="ctr"/>
                      <a:r>
                        <a:rPr lang="en-GB" dirty="0" smtClean="0"/>
                        <a:t>1</a:t>
                      </a:r>
                      <a:endParaRPr lang="en-GB" dirty="0"/>
                    </a:p>
                  </a:txBody>
                  <a:tcPr/>
                </a:tc>
                <a:tc>
                  <a:txBody>
                    <a:bodyPr/>
                    <a:lstStyle/>
                    <a:p>
                      <a:pPr algn="ctr"/>
                      <a:r>
                        <a:rPr lang="en-GB" dirty="0" smtClean="0"/>
                        <a:t>1</a:t>
                      </a:r>
                      <a:endParaRPr lang="en-GB" dirty="0"/>
                    </a:p>
                  </a:txBody>
                  <a:tcPr/>
                </a:tc>
                <a:tc>
                  <a:txBody>
                    <a:bodyPr/>
                    <a:lstStyle/>
                    <a:p>
                      <a:pPr algn="ctr"/>
                      <a:r>
                        <a:rPr lang="en-GB" dirty="0" smtClean="0"/>
                        <a:t>1</a:t>
                      </a:r>
                      <a:endParaRPr lang="en-GB" dirty="0"/>
                    </a:p>
                  </a:txBody>
                  <a:tcPr/>
                </a:tc>
              </a:tr>
              <a:tr h="624401">
                <a:tc>
                  <a:txBody>
                    <a:bodyPr/>
                    <a:lstStyle/>
                    <a:p>
                      <a:pPr algn="ctr"/>
                      <a:r>
                        <a:rPr lang="en-GB" dirty="0" smtClean="0"/>
                        <a:t>Recovery rate (%)</a:t>
                      </a:r>
                      <a:endParaRPr lang="en-GB" dirty="0"/>
                    </a:p>
                  </a:txBody>
                  <a:tcPr/>
                </a:tc>
                <a:tc>
                  <a:txBody>
                    <a:bodyPr/>
                    <a:lstStyle/>
                    <a:p>
                      <a:pPr algn="ctr"/>
                      <a:r>
                        <a:rPr lang="en-GB" dirty="0" smtClean="0"/>
                        <a:t>-</a:t>
                      </a:r>
                      <a:endParaRPr lang="en-GB" dirty="0"/>
                    </a:p>
                  </a:txBody>
                  <a:tcPr/>
                </a:tc>
                <a:tc>
                  <a:txBody>
                    <a:bodyPr/>
                    <a:lstStyle/>
                    <a:p>
                      <a:pPr algn="ctr"/>
                      <a:r>
                        <a:rPr lang="en-GB" dirty="0" smtClean="0"/>
                        <a:t>70-90</a:t>
                      </a:r>
                      <a:endParaRPr lang="en-GB" dirty="0"/>
                    </a:p>
                  </a:txBody>
                  <a:tcPr/>
                </a:tc>
                <a:tc>
                  <a:txBody>
                    <a:bodyPr/>
                    <a:lstStyle/>
                    <a:p>
                      <a:pPr algn="ctr"/>
                      <a:r>
                        <a:rPr lang="en-GB" dirty="0" smtClean="0"/>
                        <a:t>95*</a:t>
                      </a:r>
                      <a:endParaRPr lang="en-GB" dirty="0"/>
                    </a:p>
                  </a:txBody>
                  <a:tcPr/>
                </a:tc>
              </a:tr>
              <a:tr h="624401">
                <a:tc>
                  <a:txBody>
                    <a:bodyPr/>
                    <a:lstStyle/>
                    <a:p>
                      <a:pPr algn="ctr"/>
                      <a:r>
                        <a:rPr lang="en-GB" dirty="0" smtClean="0"/>
                        <a:t>Maintenance (years)</a:t>
                      </a:r>
                      <a:endParaRPr lang="en-GB" dirty="0"/>
                    </a:p>
                  </a:txBody>
                  <a:tcPr/>
                </a:tc>
                <a:tc>
                  <a:txBody>
                    <a:bodyPr/>
                    <a:lstStyle/>
                    <a:p>
                      <a:pPr algn="ctr"/>
                      <a:r>
                        <a:rPr lang="en-GB" dirty="0" smtClean="0"/>
                        <a:t>3-5 </a:t>
                      </a:r>
                      <a:endParaRPr lang="en-GB" dirty="0"/>
                    </a:p>
                  </a:txBody>
                  <a:tcPr/>
                </a:tc>
                <a:tc>
                  <a:txBody>
                    <a:bodyPr/>
                    <a:lstStyle/>
                    <a:p>
                      <a:pPr algn="ctr"/>
                      <a:r>
                        <a:rPr lang="en-GB" dirty="0" smtClean="0"/>
                        <a:t>-</a:t>
                      </a:r>
                      <a:endParaRPr lang="en-GB" dirty="0"/>
                    </a:p>
                  </a:txBody>
                  <a:tcPr/>
                </a:tc>
                <a:tc>
                  <a:txBody>
                    <a:bodyPr/>
                    <a:lstStyle/>
                    <a:p>
                      <a:pPr algn="ctr"/>
                      <a:r>
                        <a:rPr lang="en-GB" dirty="0" smtClean="0"/>
                        <a:t>3-5</a:t>
                      </a:r>
                      <a:endParaRPr lang="en-GB" dirty="0"/>
                    </a:p>
                  </a:txBody>
                  <a:tcPr/>
                </a:tc>
              </a:tr>
            </a:tbl>
          </a:graphicData>
        </a:graphic>
      </p:graphicFrame>
      <p:sp>
        <p:nvSpPr>
          <p:cNvPr id="17" name="Flowchart: Manual Operation 16"/>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Flowchart: Manual Operation 1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1" name="Flowchart: Manual Operation 20"/>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3" name="Flowchart: Manual Operation 22"/>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6" name="Flowchart: Manual Operation 2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8" name="Flowchart: Manual Operation 2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4483015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389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p:cNvSpPr txBox="1"/>
          <p:nvPr/>
        </p:nvSpPr>
        <p:spPr>
          <a:xfrm>
            <a:off x="77686" y="965919"/>
            <a:ext cx="8712968" cy="461665"/>
          </a:xfrm>
          <a:prstGeom prst="rect">
            <a:avLst/>
          </a:prstGeom>
          <a:noFill/>
        </p:spPr>
        <p:txBody>
          <a:bodyPr wrap="square" rtlCol="0">
            <a:spAutoFit/>
          </a:bodyPr>
          <a:lstStyle/>
          <a:p>
            <a:pPr algn="ctr"/>
            <a:r>
              <a:rPr lang="en-GB" sz="2400" b="1" dirty="0">
                <a:latin typeface="Arial" pitchFamily="34" charset="0"/>
                <a:cs typeface="Arial" pitchFamily="34" charset="0"/>
              </a:rPr>
              <a:t>CO</a:t>
            </a:r>
            <a:r>
              <a:rPr lang="en-GB" sz="2400" b="1" baseline="-25000" dirty="0">
                <a:latin typeface="Arial" pitchFamily="34" charset="0"/>
                <a:cs typeface="Arial" pitchFamily="34" charset="0"/>
              </a:rPr>
              <a:t>2</a:t>
            </a:r>
            <a:r>
              <a:rPr lang="en-GB" sz="2400" b="1" dirty="0">
                <a:latin typeface="Arial" pitchFamily="34" charset="0"/>
                <a:cs typeface="Arial" pitchFamily="34" charset="0"/>
              </a:rPr>
              <a:t> </a:t>
            </a:r>
            <a:r>
              <a:rPr lang="en-GB" sz="2400" b="1" dirty="0" smtClean="0">
                <a:latin typeface="Arial" pitchFamily="34" charset="0"/>
                <a:cs typeface="Arial" pitchFamily="34" charset="0"/>
              </a:rPr>
              <a:t>Separation - Final 3 </a:t>
            </a:r>
            <a:endParaRPr lang="en-GB" sz="2400" b="1" dirty="0">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980123875"/>
              </p:ext>
            </p:extLst>
          </p:nvPr>
        </p:nvGraphicFramePr>
        <p:xfrm>
          <a:off x="1727624" y="1628800"/>
          <a:ext cx="5652240" cy="4789893"/>
        </p:xfrm>
        <a:graphic>
          <a:graphicData uri="http://schemas.openxmlformats.org/drawingml/2006/table">
            <a:tbl>
              <a:tblPr firstRow="1" bandRow="1">
                <a:tableStyleId>{5C22544A-7EE6-4342-B048-85BDC9FD1C3A}</a:tableStyleId>
              </a:tblPr>
              <a:tblGrid>
                <a:gridCol w="1688089"/>
                <a:gridCol w="1189367"/>
                <a:gridCol w="1351818"/>
                <a:gridCol w="1422966"/>
              </a:tblGrid>
              <a:tr h="1262341">
                <a:tc>
                  <a:txBody>
                    <a:bodyPr/>
                    <a:lstStyle/>
                    <a:p>
                      <a:pPr algn="ctr"/>
                      <a:endParaRPr lang="en-GB" dirty="0"/>
                    </a:p>
                  </a:txBody>
                  <a:tcPr/>
                </a:tc>
                <a:tc>
                  <a:txBody>
                    <a:bodyPr/>
                    <a:lstStyle/>
                    <a:p>
                      <a:pPr algn="ctr"/>
                      <a:r>
                        <a:rPr lang="en-GB" dirty="0" smtClean="0"/>
                        <a:t>CDRA</a:t>
                      </a:r>
                      <a:endParaRPr lang="en-GB" dirty="0"/>
                    </a:p>
                  </a:txBody>
                  <a:tcPr/>
                </a:tc>
                <a:tc>
                  <a:txBody>
                    <a:bodyPr/>
                    <a:lstStyle/>
                    <a:p>
                      <a:pPr algn="ctr"/>
                      <a:r>
                        <a:rPr lang="en-GB" dirty="0" smtClean="0"/>
                        <a:t>MEA Absorption</a:t>
                      </a:r>
                      <a:endParaRPr lang="en-GB" dirty="0"/>
                    </a:p>
                  </a:txBody>
                  <a:tcPr/>
                </a:tc>
                <a:tc>
                  <a:txBody>
                    <a:bodyPr/>
                    <a:lstStyle/>
                    <a:p>
                      <a:pPr algn="ctr"/>
                      <a:r>
                        <a:rPr lang="en-GB" dirty="0" smtClean="0"/>
                        <a:t>PSA</a:t>
                      </a:r>
                      <a:endParaRPr lang="en-GB" dirty="0"/>
                    </a:p>
                  </a:txBody>
                  <a:tcPr/>
                </a:tc>
              </a:tr>
              <a:tr h="708591">
                <a:tc>
                  <a:txBody>
                    <a:bodyPr/>
                    <a:lstStyle/>
                    <a:p>
                      <a:pPr algn="ctr"/>
                      <a:r>
                        <a:rPr lang="en-GB" dirty="0" smtClean="0"/>
                        <a:t>Resupply</a:t>
                      </a:r>
                      <a:r>
                        <a:rPr lang="en-GB" baseline="0" dirty="0" smtClean="0"/>
                        <a:t> </a:t>
                      </a:r>
                    </a:p>
                    <a:p>
                      <a:pPr algn="ctr"/>
                      <a:r>
                        <a:rPr lang="en-GB" baseline="0" dirty="0" smtClean="0"/>
                        <a:t>(kg/18 months)</a:t>
                      </a:r>
                      <a:endParaRPr lang="en-GB" dirty="0"/>
                    </a:p>
                  </a:txBody>
                  <a:tcPr/>
                </a:tc>
                <a:tc>
                  <a:txBody>
                    <a:bodyPr/>
                    <a:lstStyle/>
                    <a:p>
                      <a:pPr algn="ctr"/>
                      <a:r>
                        <a:rPr lang="en-GB" dirty="0" smtClean="0"/>
                        <a:t>0</a:t>
                      </a:r>
                      <a:endParaRPr lang="en-GB" dirty="0"/>
                    </a:p>
                  </a:txBody>
                  <a:tcPr>
                    <a:solidFill>
                      <a:srgbClr val="FFFF00"/>
                    </a:solidFill>
                  </a:tcPr>
                </a:tc>
                <a:tc>
                  <a:txBody>
                    <a:bodyPr/>
                    <a:lstStyle/>
                    <a:p>
                      <a:pPr algn="ctr"/>
                      <a:r>
                        <a:rPr lang="en-GB" dirty="0" smtClean="0"/>
                        <a:t>0*</a:t>
                      </a:r>
                      <a:endParaRPr lang="en-GB" dirty="0"/>
                    </a:p>
                  </a:txBody>
                  <a:tcPr/>
                </a:tc>
                <a:tc>
                  <a:txBody>
                    <a:bodyPr/>
                    <a:lstStyle/>
                    <a:p>
                      <a:pPr algn="ctr"/>
                      <a:r>
                        <a:rPr lang="en-GB" dirty="0" smtClean="0"/>
                        <a:t>0</a:t>
                      </a:r>
                      <a:endParaRPr lang="en-GB" dirty="0"/>
                    </a:p>
                  </a:txBody>
                  <a:tcPr/>
                </a:tc>
              </a:tr>
              <a:tr h="624401">
                <a:tc>
                  <a:txBody>
                    <a:bodyPr/>
                    <a:lstStyle/>
                    <a:p>
                      <a:pPr algn="ctr"/>
                      <a:r>
                        <a:rPr lang="en-GB" dirty="0" smtClean="0"/>
                        <a:t>No. of independent</a:t>
                      </a:r>
                    </a:p>
                    <a:p>
                      <a:pPr algn="ctr"/>
                      <a:r>
                        <a:rPr lang="en-GB" dirty="0" smtClean="0"/>
                        <a:t>units</a:t>
                      </a:r>
                      <a:endParaRPr lang="en-GB" dirty="0"/>
                    </a:p>
                  </a:txBody>
                  <a:tcPr/>
                </a:tc>
                <a:tc>
                  <a:txBody>
                    <a:bodyPr/>
                    <a:lstStyle/>
                    <a:p>
                      <a:pPr algn="ctr"/>
                      <a:r>
                        <a:rPr lang="en-GB" dirty="0" smtClean="0"/>
                        <a:t>2</a:t>
                      </a:r>
                      <a:endParaRPr lang="en-GB" dirty="0"/>
                    </a:p>
                  </a:txBody>
                  <a:tcPr>
                    <a:solidFill>
                      <a:srgbClr val="FFFF00"/>
                    </a:solidFill>
                  </a:tcPr>
                </a:tc>
                <a:tc>
                  <a:txBody>
                    <a:bodyPr/>
                    <a:lstStyle/>
                    <a:p>
                      <a:pPr algn="ctr"/>
                      <a:r>
                        <a:rPr lang="en-GB" dirty="0" smtClean="0"/>
                        <a:t>2</a:t>
                      </a:r>
                      <a:endParaRPr lang="en-GB" dirty="0"/>
                    </a:p>
                  </a:txBody>
                  <a:tcPr/>
                </a:tc>
                <a:tc>
                  <a:txBody>
                    <a:bodyPr/>
                    <a:lstStyle/>
                    <a:p>
                      <a:pPr algn="ctr"/>
                      <a:r>
                        <a:rPr lang="en-GB" dirty="0" smtClean="0"/>
                        <a:t>2*</a:t>
                      </a:r>
                      <a:endParaRPr lang="en-GB" dirty="0"/>
                    </a:p>
                  </a:txBody>
                  <a:tcPr/>
                </a:tc>
              </a:tr>
              <a:tr h="624401">
                <a:tc>
                  <a:txBody>
                    <a:bodyPr/>
                    <a:lstStyle/>
                    <a:p>
                      <a:pPr algn="ctr"/>
                      <a:r>
                        <a:rPr lang="en-GB" dirty="0" smtClean="0"/>
                        <a:t>Feed streams</a:t>
                      </a:r>
                      <a:endParaRPr lang="en-GB" dirty="0"/>
                    </a:p>
                  </a:txBody>
                  <a:tcPr/>
                </a:tc>
                <a:tc>
                  <a:txBody>
                    <a:bodyPr/>
                    <a:lstStyle/>
                    <a:p>
                      <a:pPr algn="ctr"/>
                      <a:r>
                        <a:rPr lang="en-GB" dirty="0" smtClean="0"/>
                        <a:t>1</a:t>
                      </a:r>
                      <a:endParaRPr lang="en-GB" dirty="0"/>
                    </a:p>
                  </a:txBody>
                  <a:tcPr>
                    <a:solidFill>
                      <a:srgbClr val="FFFF00"/>
                    </a:solidFill>
                  </a:tcPr>
                </a:tc>
                <a:tc>
                  <a:txBody>
                    <a:bodyPr/>
                    <a:lstStyle/>
                    <a:p>
                      <a:pPr algn="ctr"/>
                      <a:r>
                        <a:rPr lang="en-GB" dirty="0" smtClean="0"/>
                        <a:t>1</a:t>
                      </a:r>
                      <a:endParaRPr lang="en-GB" dirty="0"/>
                    </a:p>
                  </a:txBody>
                  <a:tcPr/>
                </a:tc>
                <a:tc>
                  <a:txBody>
                    <a:bodyPr/>
                    <a:lstStyle/>
                    <a:p>
                      <a:pPr algn="ctr"/>
                      <a:r>
                        <a:rPr lang="en-GB" dirty="0" smtClean="0"/>
                        <a:t>1</a:t>
                      </a:r>
                      <a:endParaRPr lang="en-GB" dirty="0"/>
                    </a:p>
                  </a:txBody>
                  <a:tcPr/>
                </a:tc>
              </a:tr>
              <a:tr h="624401">
                <a:tc>
                  <a:txBody>
                    <a:bodyPr/>
                    <a:lstStyle/>
                    <a:p>
                      <a:pPr algn="ctr"/>
                      <a:r>
                        <a:rPr lang="en-GB" dirty="0" smtClean="0"/>
                        <a:t>Recovery rate (%)</a:t>
                      </a:r>
                      <a:endParaRPr lang="en-GB" dirty="0"/>
                    </a:p>
                  </a:txBody>
                  <a:tcPr/>
                </a:tc>
                <a:tc>
                  <a:txBody>
                    <a:bodyPr/>
                    <a:lstStyle/>
                    <a:p>
                      <a:pPr algn="ctr"/>
                      <a:r>
                        <a:rPr lang="en-GB" dirty="0" smtClean="0"/>
                        <a:t>-</a:t>
                      </a:r>
                      <a:endParaRPr lang="en-GB" dirty="0"/>
                    </a:p>
                  </a:txBody>
                  <a:tcPr>
                    <a:solidFill>
                      <a:srgbClr val="FFFF00"/>
                    </a:solidFill>
                  </a:tcPr>
                </a:tc>
                <a:tc>
                  <a:txBody>
                    <a:bodyPr/>
                    <a:lstStyle/>
                    <a:p>
                      <a:pPr algn="ctr"/>
                      <a:r>
                        <a:rPr lang="en-GB" dirty="0" smtClean="0"/>
                        <a:t>70-90</a:t>
                      </a:r>
                      <a:endParaRPr lang="en-GB" dirty="0"/>
                    </a:p>
                  </a:txBody>
                  <a:tcPr/>
                </a:tc>
                <a:tc>
                  <a:txBody>
                    <a:bodyPr/>
                    <a:lstStyle/>
                    <a:p>
                      <a:pPr algn="ctr"/>
                      <a:r>
                        <a:rPr lang="en-GB" dirty="0" smtClean="0"/>
                        <a:t>95*</a:t>
                      </a:r>
                      <a:endParaRPr lang="en-GB" dirty="0"/>
                    </a:p>
                  </a:txBody>
                  <a:tcPr/>
                </a:tc>
              </a:tr>
              <a:tr h="624401">
                <a:tc>
                  <a:txBody>
                    <a:bodyPr/>
                    <a:lstStyle/>
                    <a:p>
                      <a:pPr algn="ctr"/>
                      <a:r>
                        <a:rPr lang="en-GB" dirty="0" smtClean="0"/>
                        <a:t>Maintenance (years)</a:t>
                      </a:r>
                      <a:endParaRPr lang="en-GB" dirty="0"/>
                    </a:p>
                  </a:txBody>
                  <a:tcPr/>
                </a:tc>
                <a:tc>
                  <a:txBody>
                    <a:bodyPr/>
                    <a:lstStyle/>
                    <a:p>
                      <a:pPr algn="ctr"/>
                      <a:r>
                        <a:rPr lang="en-GB" dirty="0" smtClean="0"/>
                        <a:t>3-5 </a:t>
                      </a:r>
                      <a:endParaRPr lang="en-GB" dirty="0"/>
                    </a:p>
                  </a:txBody>
                  <a:tcPr>
                    <a:solidFill>
                      <a:srgbClr val="FFFF00"/>
                    </a:solidFill>
                  </a:tcPr>
                </a:tc>
                <a:tc>
                  <a:txBody>
                    <a:bodyPr/>
                    <a:lstStyle/>
                    <a:p>
                      <a:pPr algn="ctr"/>
                      <a:r>
                        <a:rPr lang="en-GB" dirty="0" smtClean="0"/>
                        <a:t>-</a:t>
                      </a:r>
                      <a:endParaRPr lang="en-GB" dirty="0"/>
                    </a:p>
                  </a:txBody>
                  <a:tcPr/>
                </a:tc>
                <a:tc>
                  <a:txBody>
                    <a:bodyPr/>
                    <a:lstStyle/>
                    <a:p>
                      <a:pPr algn="ctr"/>
                      <a:r>
                        <a:rPr lang="en-GB" dirty="0" smtClean="0"/>
                        <a:t>3-5</a:t>
                      </a:r>
                      <a:endParaRPr lang="en-GB" dirty="0"/>
                    </a:p>
                  </a:txBody>
                  <a:tcPr/>
                </a:tc>
              </a:tr>
            </a:tbl>
          </a:graphicData>
        </a:graphic>
      </p:graphicFrame>
      <p:sp>
        <p:nvSpPr>
          <p:cNvPr id="17" name="Flowchart: Manual Operation 16"/>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9" name="Flowchart: Manual Operation 1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1" name="Flowchart: Manual Operation 20"/>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23" name="Flowchart: Manual Operation 22"/>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26" name="Flowchart: Manual Operation 2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28" name="Flowchart: Manual Operation 2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2832101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Separation</a:t>
            </a:r>
            <a:endParaRPr lang="en-GB" sz="2400" b="1" dirty="0">
              <a:latin typeface="Arial" pitchFamily="34" charset="0"/>
              <a:cs typeface="Arial" pitchFamily="34" charset="0"/>
            </a:endParaRPr>
          </a:p>
        </p:txBody>
      </p:sp>
      <p:sp>
        <p:nvSpPr>
          <p:cNvPr id="11" name="TextBox 10"/>
          <p:cNvSpPr txBox="1"/>
          <p:nvPr/>
        </p:nvSpPr>
        <p:spPr>
          <a:xfrm>
            <a:off x="721366" y="1988839"/>
            <a:ext cx="7664755" cy="4136517"/>
          </a:xfrm>
          <a:prstGeom prst="rect">
            <a:avLst/>
          </a:prstGeom>
          <a:noFill/>
        </p:spPr>
        <p:txBody>
          <a:bodyPr wrap="square" rtlCol="0">
            <a:spAutoFit/>
          </a:bodyPr>
          <a:lstStyle/>
          <a:p>
            <a:pPr marL="342900" lvl="0" indent="-342900">
              <a:spcBef>
                <a:spcPct val="20000"/>
              </a:spcBef>
              <a:buFont typeface="Arial" pitchFamily="34" charset="0"/>
              <a:buChar char="•"/>
            </a:pPr>
            <a:r>
              <a:rPr lang="en-US" sz="2400" dirty="0">
                <a:solidFill>
                  <a:prstClr val="black"/>
                </a:solidFill>
              </a:rPr>
              <a:t>Temperature swing adsorption with molecular sieves.</a:t>
            </a:r>
          </a:p>
          <a:p>
            <a:pPr marL="742950" lvl="1" indent="-285750">
              <a:spcBef>
                <a:spcPct val="20000"/>
              </a:spcBef>
              <a:buFont typeface="Arial" pitchFamily="34" charset="0"/>
              <a:buChar char="–"/>
            </a:pPr>
            <a:r>
              <a:rPr lang="en-US" sz="2400" dirty="0">
                <a:solidFill>
                  <a:prstClr val="black"/>
                </a:solidFill>
              </a:rPr>
              <a:t>Temperature swing versus pressure swing.</a:t>
            </a:r>
          </a:p>
          <a:p>
            <a:pPr marL="742950" lvl="1" indent="-285750">
              <a:spcBef>
                <a:spcPct val="20000"/>
              </a:spcBef>
              <a:buFont typeface="Arial" pitchFamily="34" charset="0"/>
              <a:buChar char="–"/>
            </a:pPr>
            <a:r>
              <a:rPr lang="en-US" sz="2400" dirty="0">
                <a:solidFill>
                  <a:prstClr val="black"/>
                </a:solidFill>
              </a:rPr>
              <a:t>Zeolites preferred to activated carbon for the adsorbent.</a:t>
            </a:r>
          </a:p>
          <a:p>
            <a:pPr marL="742950" lvl="1" indent="-285750">
              <a:spcBef>
                <a:spcPct val="20000"/>
              </a:spcBef>
              <a:buFont typeface="Arial" pitchFamily="34" charset="0"/>
              <a:buChar char="–"/>
            </a:pPr>
            <a:r>
              <a:rPr lang="en-US" sz="2400" dirty="0">
                <a:solidFill>
                  <a:prstClr val="black"/>
                </a:solidFill>
              </a:rPr>
              <a:t>How the ISS system operates</a:t>
            </a:r>
          </a:p>
          <a:p>
            <a:pPr marL="742950" lvl="1" indent="-285750">
              <a:spcBef>
                <a:spcPct val="20000"/>
              </a:spcBef>
              <a:buFont typeface="Arial" pitchFamily="34" charset="0"/>
              <a:buChar char="–"/>
            </a:pPr>
            <a:r>
              <a:rPr lang="en-US" sz="2400" dirty="0">
                <a:solidFill>
                  <a:prstClr val="black"/>
                </a:solidFill>
              </a:rPr>
              <a:t>Differences between the ISS system and that which we will design</a:t>
            </a:r>
          </a:p>
          <a:p>
            <a:pPr marL="742950" lvl="1" indent="-285750">
              <a:spcBef>
                <a:spcPct val="20000"/>
              </a:spcBef>
              <a:buFont typeface="Arial" pitchFamily="34" charset="0"/>
              <a:buChar char="–"/>
            </a:pPr>
            <a:r>
              <a:rPr lang="en-US" sz="2400" dirty="0">
                <a:solidFill>
                  <a:prstClr val="black"/>
                </a:solidFill>
              </a:rPr>
              <a:t>Mass balance</a:t>
            </a:r>
          </a:p>
          <a:p>
            <a:pPr marL="742950" lvl="1" indent="-285750">
              <a:spcBef>
                <a:spcPct val="20000"/>
              </a:spcBef>
              <a:buFont typeface="Arial" pitchFamily="34" charset="0"/>
              <a:buChar char="–"/>
            </a:pPr>
            <a:r>
              <a:rPr lang="en-US" sz="2400" dirty="0">
                <a:solidFill>
                  <a:prstClr val="black"/>
                </a:solidFill>
              </a:rPr>
              <a:t>Design requirements</a:t>
            </a:r>
          </a:p>
          <a:p>
            <a:endParaRPr lang="en-GB" dirty="0"/>
          </a:p>
        </p:txBody>
      </p:sp>
    </p:spTree>
    <p:extLst>
      <p:ext uri="{BB962C8B-B14F-4D97-AF65-F5344CB8AC3E}">
        <p14:creationId xmlns:p14="http://schemas.microsoft.com/office/powerpoint/2010/main" val="77986817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TSA</a:t>
            </a:r>
            <a:endParaRPr lang="en-GB" sz="2400" b="1" dirty="0">
              <a:latin typeface="Arial" pitchFamily="34" charset="0"/>
              <a:cs typeface="Arial" pitchFamily="34" charset="0"/>
            </a:endParaRPr>
          </a:p>
        </p:txBody>
      </p:sp>
      <p:sp>
        <p:nvSpPr>
          <p:cNvPr id="11" name="TextBox 10"/>
          <p:cNvSpPr txBox="1"/>
          <p:nvPr/>
        </p:nvSpPr>
        <p:spPr>
          <a:xfrm>
            <a:off x="717042" y="1916832"/>
            <a:ext cx="7664755" cy="4247317"/>
          </a:xfrm>
          <a:prstGeom prst="rect">
            <a:avLst/>
          </a:prstGeom>
          <a:noFill/>
        </p:spPr>
        <p:txBody>
          <a:bodyPr wrap="square" rtlCol="0">
            <a:spAutoFit/>
          </a:bodyPr>
          <a:lstStyle/>
          <a:p>
            <a:pPr marL="342900" lvl="0" indent="-342900">
              <a:spcBef>
                <a:spcPct val="20000"/>
              </a:spcBef>
              <a:buFont typeface="Arial" pitchFamily="34" charset="0"/>
              <a:buChar char="•"/>
            </a:pPr>
            <a:r>
              <a:rPr lang="en-US" sz="2000" dirty="0">
                <a:solidFill>
                  <a:prstClr val="black"/>
                </a:solidFill>
              </a:rPr>
              <a:t>Advantages:</a:t>
            </a:r>
          </a:p>
          <a:p>
            <a:pPr marL="742950" lvl="1" indent="-285750">
              <a:spcBef>
                <a:spcPct val="20000"/>
              </a:spcBef>
              <a:buFont typeface="Arial" pitchFamily="34" charset="0"/>
              <a:buChar char="–"/>
            </a:pPr>
            <a:r>
              <a:rPr lang="en-US" sz="2000" dirty="0">
                <a:solidFill>
                  <a:prstClr val="black"/>
                </a:solidFill>
              </a:rPr>
              <a:t>Can achieve higher product purities than PSA in low CO2 environments</a:t>
            </a:r>
          </a:p>
          <a:p>
            <a:pPr marL="742950" lvl="1" indent="-285750">
              <a:spcBef>
                <a:spcPct val="20000"/>
              </a:spcBef>
              <a:buFont typeface="Arial" pitchFamily="34" charset="0"/>
              <a:buChar char="–"/>
            </a:pPr>
            <a:r>
              <a:rPr lang="en-US" sz="2000" dirty="0">
                <a:solidFill>
                  <a:prstClr val="black"/>
                </a:solidFill>
              </a:rPr>
              <a:t>Cheaper than PSA</a:t>
            </a:r>
          </a:p>
          <a:p>
            <a:pPr marL="342900" lvl="0" indent="-342900">
              <a:spcBef>
                <a:spcPct val="20000"/>
              </a:spcBef>
              <a:buFont typeface="Arial" pitchFamily="34" charset="0"/>
              <a:buChar char="•"/>
            </a:pPr>
            <a:endParaRPr lang="en-US" sz="2000" dirty="0">
              <a:solidFill>
                <a:prstClr val="black"/>
              </a:solidFill>
            </a:endParaRPr>
          </a:p>
          <a:p>
            <a:pPr marL="342900" lvl="0" indent="-342900">
              <a:spcBef>
                <a:spcPct val="20000"/>
              </a:spcBef>
              <a:buFont typeface="Arial" pitchFamily="34" charset="0"/>
              <a:buChar char="•"/>
            </a:pPr>
            <a:r>
              <a:rPr lang="en-US" sz="2000" dirty="0">
                <a:solidFill>
                  <a:prstClr val="black"/>
                </a:solidFill>
              </a:rPr>
              <a:t>Indirect heating</a:t>
            </a:r>
          </a:p>
          <a:p>
            <a:pPr marL="742950" lvl="1" indent="-285750">
              <a:spcBef>
                <a:spcPct val="20000"/>
              </a:spcBef>
              <a:buFont typeface="Arial" pitchFamily="34" charset="0"/>
              <a:buChar char="–"/>
            </a:pPr>
            <a:r>
              <a:rPr lang="en-US" sz="2000" dirty="0">
                <a:solidFill>
                  <a:prstClr val="black"/>
                </a:solidFill>
              </a:rPr>
              <a:t>Direct heating requires large volumes of adsorbent and high heating requirements.</a:t>
            </a:r>
          </a:p>
          <a:p>
            <a:pPr marL="742950" lvl="1" indent="-285750">
              <a:spcBef>
                <a:spcPct val="20000"/>
              </a:spcBef>
              <a:buFont typeface="Arial" pitchFamily="34" charset="0"/>
              <a:buChar char="–"/>
            </a:pPr>
            <a:r>
              <a:rPr lang="en-US" sz="2000" dirty="0">
                <a:solidFill>
                  <a:prstClr val="black"/>
                </a:solidFill>
              </a:rPr>
              <a:t>Use of an indirect heat exchanger can solve this problem</a:t>
            </a:r>
          </a:p>
          <a:p>
            <a:pPr marL="1143000" lvl="2" indent="-228600">
              <a:spcBef>
                <a:spcPct val="20000"/>
              </a:spcBef>
              <a:buFont typeface="Arial" pitchFamily="34" charset="0"/>
              <a:buChar char="•"/>
            </a:pPr>
            <a:r>
              <a:rPr lang="en-US" sz="2000" dirty="0">
                <a:solidFill>
                  <a:prstClr val="black"/>
                </a:solidFill>
              </a:rPr>
              <a:t>Water circulation to provide a heat sink during adsorption</a:t>
            </a:r>
          </a:p>
          <a:p>
            <a:pPr marL="1143000" lvl="2" indent="-228600">
              <a:spcBef>
                <a:spcPct val="20000"/>
              </a:spcBef>
              <a:buFont typeface="Arial" pitchFamily="34" charset="0"/>
              <a:buChar char="•"/>
            </a:pPr>
            <a:r>
              <a:rPr lang="en-US" sz="2000" dirty="0">
                <a:solidFill>
                  <a:prstClr val="black"/>
                </a:solidFill>
              </a:rPr>
              <a:t>Steam condensation to provide heat for desorption</a:t>
            </a:r>
          </a:p>
          <a:p>
            <a:endParaRPr lang="en-GB" dirty="0"/>
          </a:p>
        </p:txBody>
      </p:sp>
    </p:spTree>
    <p:extLst>
      <p:ext uri="{BB962C8B-B14F-4D97-AF65-F5344CB8AC3E}">
        <p14:creationId xmlns:p14="http://schemas.microsoft.com/office/powerpoint/2010/main" val="7756722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Choice of Adsorbent</a:t>
            </a:r>
            <a:endParaRPr lang="en-GB" sz="2400" b="1" dirty="0">
              <a:latin typeface="Arial" pitchFamily="34" charset="0"/>
              <a:cs typeface="Arial" pitchFamily="34" charset="0"/>
            </a:endParaRPr>
          </a:p>
        </p:txBody>
      </p:sp>
      <p:sp>
        <p:nvSpPr>
          <p:cNvPr id="11" name="TextBox 10"/>
          <p:cNvSpPr txBox="1"/>
          <p:nvPr/>
        </p:nvSpPr>
        <p:spPr>
          <a:xfrm>
            <a:off x="363629" y="1988840"/>
            <a:ext cx="8096803" cy="3754874"/>
          </a:xfrm>
          <a:prstGeom prst="rect">
            <a:avLst/>
          </a:prstGeom>
          <a:noFill/>
        </p:spPr>
        <p:txBody>
          <a:bodyPr wrap="square" rtlCol="0">
            <a:spAutoFit/>
          </a:bodyPr>
          <a:lstStyle/>
          <a:p>
            <a:pPr marL="342900" indent="-342900">
              <a:buFont typeface="Arial"/>
              <a:buChar char="•"/>
            </a:pPr>
            <a:r>
              <a:rPr lang="en-GB" sz="2000" dirty="0"/>
              <a:t>Activated Carbon or Molecular Sieves?</a:t>
            </a:r>
          </a:p>
          <a:p>
            <a:pPr marL="342900" indent="-342900">
              <a:buFont typeface="Arial"/>
              <a:buChar char="•"/>
            </a:pPr>
            <a:r>
              <a:rPr lang="en-GB" sz="2000" dirty="0"/>
              <a:t>A comparison of activated carbon to two molecular sieves (13X and 4A) showed preferential adsorption of CO</a:t>
            </a:r>
            <a:r>
              <a:rPr lang="en-GB" sz="2000" baseline="-25000" dirty="0"/>
              <a:t>2</a:t>
            </a:r>
            <a:r>
              <a:rPr lang="en-GB" sz="2000" dirty="0"/>
              <a:t> over nitrogen or hydrogen at all pressures up to 250 </a:t>
            </a:r>
            <a:r>
              <a:rPr lang="en-GB" sz="2000" dirty="0" err="1"/>
              <a:t>psia</a:t>
            </a:r>
            <a:r>
              <a:rPr lang="en-GB" sz="2000" dirty="0"/>
              <a:t>.</a:t>
            </a:r>
          </a:p>
          <a:p>
            <a:pPr marL="342900" indent="-342900">
              <a:buFont typeface="Arial"/>
              <a:buChar char="•"/>
            </a:pPr>
            <a:r>
              <a:rPr lang="en-GB" sz="2000" dirty="0"/>
              <a:t>13X and 4A performed better than activated carbon at low pressures, but activated carbon was preferential at high pressures.</a:t>
            </a:r>
          </a:p>
          <a:p>
            <a:pPr marL="342900" indent="-342900">
              <a:buFont typeface="Arial"/>
              <a:buChar char="•"/>
            </a:pPr>
            <a:r>
              <a:rPr lang="en-GB" sz="2000" dirty="0"/>
              <a:t>Our system will operate at a low (atmospheric) pressure – indicates molecular sieves are a preferential choice.</a:t>
            </a:r>
          </a:p>
          <a:p>
            <a:pPr marL="342900" indent="-342900">
              <a:buFont typeface="Arial"/>
              <a:buChar char="•"/>
            </a:pPr>
            <a:r>
              <a:rPr lang="en-GB" sz="2000" dirty="0"/>
              <a:t>No data could be found on how activated carbon and molecular sieves act at different temperatures but all examples of TSA systems used molecular sieves – it is a proven and preferred technology.</a:t>
            </a:r>
          </a:p>
          <a:p>
            <a:endParaRPr lang="en-GB" dirty="0"/>
          </a:p>
        </p:txBody>
      </p:sp>
    </p:spTree>
    <p:extLst>
      <p:ext uri="{BB962C8B-B14F-4D97-AF65-F5344CB8AC3E}">
        <p14:creationId xmlns:p14="http://schemas.microsoft.com/office/powerpoint/2010/main" val="9516384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198615" y="1032372"/>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CDRA - ISS</a:t>
            </a:r>
            <a:endParaRPr lang="en-GB" sz="2400" b="1" dirty="0">
              <a:latin typeface="Arial" pitchFamily="34" charset="0"/>
              <a:cs typeface="Arial"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767" y="1494037"/>
            <a:ext cx="8660450" cy="4758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431636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CDRA - ISS</a:t>
            </a:r>
            <a:endParaRPr lang="en-GB" sz="2400" b="1" dirty="0">
              <a:latin typeface="Arial" pitchFamily="34" charset="0"/>
              <a:cs typeface="Arial" pitchFamily="34" charset="0"/>
            </a:endParaRPr>
          </a:p>
        </p:txBody>
      </p:sp>
      <p:sp>
        <p:nvSpPr>
          <p:cNvPr id="21" name="Title 1"/>
          <p:cNvSpPr txBox="1">
            <a:spLocks/>
          </p:cNvSpPr>
          <p:nvPr/>
        </p:nvSpPr>
        <p:spPr>
          <a:xfrm>
            <a:off x="395536" y="1730424"/>
            <a:ext cx="8229600" cy="184340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dirty="0" smtClean="0"/>
              <a:t>There are a few main differences between that system and ours that should be considered.</a:t>
            </a:r>
          </a:p>
          <a:p>
            <a:pPr algn="l"/>
            <a:endParaRPr lang="en-GB" sz="2400" dirty="0"/>
          </a:p>
          <a:p>
            <a:pPr algn="l"/>
            <a:endParaRPr lang="en-GB" sz="2800" dirty="0"/>
          </a:p>
        </p:txBody>
      </p:sp>
      <p:sp>
        <p:nvSpPr>
          <p:cNvPr id="20" name="Content Placeholder 2"/>
          <p:cNvSpPr txBox="1">
            <a:spLocks/>
          </p:cNvSpPr>
          <p:nvPr/>
        </p:nvSpPr>
        <p:spPr>
          <a:xfrm>
            <a:off x="418151" y="3068960"/>
            <a:ext cx="8229600" cy="2649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smtClean="0"/>
              <a:t>Larger crew </a:t>
            </a:r>
          </a:p>
          <a:p>
            <a:pPr lvl="1"/>
            <a:r>
              <a:rPr lang="en-GB" sz="2400" dirty="0" smtClean="0"/>
              <a:t>capacity of system should be higher.</a:t>
            </a:r>
          </a:p>
          <a:p>
            <a:r>
              <a:rPr lang="en-GB" sz="2400" dirty="0" smtClean="0"/>
              <a:t>CO</a:t>
            </a:r>
            <a:r>
              <a:rPr lang="en-GB" sz="2400" baseline="-25000" dirty="0" smtClean="0"/>
              <a:t>2</a:t>
            </a:r>
            <a:r>
              <a:rPr lang="en-GB" sz="2400" dirty="0" smtClean="0"/>
              <a:t> must be recycled</a:t>
            </a:r>
          </a:p>
          <a:p>
            <a:pPr lvl="1"/>
            <a:r>
              <a:rPr lang="en-GB" sz="2400" dirty="0" smtClean="0"/>
              <a:t>On the ISS the space vacuum is utilised to remove the CO2 and vent it to space.</a:t>
            </a:r>
          </a:p>
        </p:txBody>
      </p:sp>
    </p:spTree>
    <p:extLst>
      <p:ext uri="{BB962C8B-B14F-4D97-AF65-F5344CB8AC3E}">
        <p14:creationId xmlns:p14="http://schemas.microsoft.com/office/powerpoint/2010/main" val="247822217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Mass Balance</a:t>
            </a:r>
            <a:endParaRPr lang="en-GB" sz="2400" b="1" dirty="0">
              <a:latin typeface="Arial" pitchFamily="34" charset="0"/>
              <a:cs typeface="Arial" pitchFamily="34" charset="0"/>
            </a:endParaRPr>
          </a:p>
        </p:txBody>
      </p:sp>
      <p:sp>
        <p:nvSpPr>
          <p:cNvPr id="21" name="Title 1"/>
          <p:cNvSpPr txBox="1">
            <a:spLocks/>
          </p:cNvSpPr>
          <p:nvPr/>
        </p:nvSpPr>
        <p:spPr>
          <a:xfrm>
            <a:off x="395536" y="1426766"/>
            <a:ext cx="8229600" cy="502657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l">
              <a:buFont typeface="Arial"/>
              <a:buChar char="•"/>
            </a:pPr>
            <a:r>
              <a:rPr lang="en-GB" sz="2400" dirty="0"/>
              <a:t>0.416667 kg/</a:t>
            </a:r>
            <a:r>
              <a:rPr lang="en-GB" sz="2400" dirty="0" err="1"/>
              <a:t>hr</a:t>
            </a:r>
            <a:r>
              <a:rPr lang="en-GB" sz="2400" dirty="0"/>
              <a:t> CO</a:t>
            </a:r>
            <a:r>
              <a:rPr lang="en-GB" sz="2400" baseline="-25000" dirty="0"/>
              <a:t>2</a:t>
            </a:r>
            <a:r>
              <a:rPr lang="en-GB" sz="2400" dirty="0"/>
              <a:t> produced by crew members</a:t>
            </a:r>
            <a:r>
              <a:rPr lang="en-GB" sz="2400" dirty="0" smtClean="0"/>
              <a:t>.</a:t>
            </a:r>
          </a:p>
          <a:p>
            <a:pPr marL="342900" indent="-342900" algn="l">
              <a:buFont typeface="Arial"/>
              <a:buChar char="•"/>
            </a:pPr>
            <a:endParaRPr lang="en-GB" sz="2400" dirty="0"/>
          </a:p>
          <a:p>
            <a:pPr marL="342900" indent="-342900" algn="l">
              <a:buFont typeface="Arial"/>
              <a:buChar char="•"/>
            </a:pPr>
            <a:r>
              <a:rPr lang="en-GB" sz="2400" dirty="0"/>
              <a:t>Assuming composition of air inside the station is  20.95% O</a:t>
            </a:r>
            <a:r>
              <a:rPr lang="en-GB" sz="2400" baseline="-25000" dirty="0"/>
              <a:t>2</a:t>
            </a:r>
            <a:r>
              <a:rPr lang="en-GB" sz="2400" dirty="0"/>
              <a:t>,</a:t>
            </a:r>
            <a:r>
              <a:rPr lang="en-GB" sz="2400" baseline="-25000" dirty="0"/>
              <a:t> </a:t>
            </a:r>
            <a:r>
              <a:rPr lang="en-GB" sz="2400" dirty="0"/>
              <a:t>0.03% CO</a:t>
            </a:r>
            <a:r>
              <a:rPr lang="en-GB" sz="2400" baseline="-25000" dirty="0"/>
              <a:t>2</a:t>
            </a:r>
            <a:r>
              <a:rPr lang="en-GB" sz="2400" dirty="0"/>
              <a:t>, and the remainder (79.02%) N</a:t>
            </a:r>
            <a:r>
              <a:rPr lang="en-GB" sz="2400" baseline="-25000" dirty="0"/>
              <a:t>2</a:t>
            </a:r>
            <a:r>
              <a:rPr lang="en-GB" sz="2400" dirty="0" smtClean="0"/>
              <a:t>.</a:t>
            </a:r>
          </a:p>
          <a:p>
            <a:pPr marL="342900" indent="-342900" algn="l">
              <a:buFont typeface="Arial"/>
              <a:buChar char="•"/>
            </a:pPr>
            <a:endParaRPr lang="en-GB" sz="2400" dirty="0"/>
          </a:p>
          <a:p>
            <a:pPr marL="342900" indent="-342900" algn="l">
              <a:buFont typeface="Arial"/>
              <a:buChar char="•"/>
            </a:pPr>
            <a:r>
              <a:rPr lang="en-GB" sz="2400" dirty="0"/>
              <a:t>Due to the 95% CO</a:t>
            </a:r>
            <a:r>
              <a:rPr lang="en-GB" sz="2400" baseline="-25000" dirty="0"/>
              <a:t>2</a:t>
            </a:r>
            <a:r>
              <a:rPr lang="en-GB" sz="2400" dirty="0"/>
              <a:t> removal rate 161.95 kg/</a:t>
            </a:r>
            <a:r>
              <a:rPr lang="en-GB" sz="2400" dirty="0" err="1"/>
              <a:t>hr</a:t>
            </a:r>
            <a:r>
              <a:rPr lang="en-GB" sz="2400" dirty="0"/>
              <a:t> of cabin air needs to be treated. </a:t>
            </a:r>
          </a:p>
          <a:p>
            <a:pPr algn="l"/>
            <a:endParaRPr lang="en-GB" sz="2800" dirty="0"/>
          </a:p>
        </p:txBody>
      </p:sp>
    </p:spTree>
    <p:extLst>
      <p:ext uri="{BB962C8B-B14F-4D97-AF65-F5344CB8AC3E}">
        <p14:creationId xmlns:p14="http://schemas.microsoft.com/office/powerpoint/2010/main" val="102311717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76064"/>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Mass Balance</a:t>
            </a:r>
            <a:endParaRPr lang="en-GB" sz="2400" b="1" dirty="0">
              <a:latin typeface="Arial" pitchFamily="34" charset="0"/>
              <a:cs typeface="Arial" pitchFamily="34" charset="0"/>
            </a:endParaRPr>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931" y="2204864"/>
            <a:ext cx="7232461" cy="29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9742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102632" y="909343"/>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Design Outlook</a:t>
            </a:r>
            <a:endParaRPr lang="en-GB" sz="2400" b="1" dirty="0">
              <a:latin typeface="Arial" pitchFamily="34" charset="0"/>
              <a:cs typeface="Arial"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26175102"/>
              </p:ext>
            </p:extLst>
          </p:nvPr>
        </p:nvGraphicFramePr>
        <p:xfrm>
          <a:off x="1411116" y="2434580"/>
          <a:ext cx="6689277" cy="1786508"/>
        </p:xfrm>
        <a:graphic>
          <a:graphicData uri="http://schemas.openxmlformats.org/drawingml/2006/table">
            <a:tbl>
              <a:tblPr firstRow="1" bandRow="1">
                <a:tableStyleId>{5C22544A-7EE6-4342-B048-85BDC9FD1C3A}</a:tableStyleId>
              </a:tblPr>
              <a:tblGrid>
                <a:gridCol w="2229759"/>
                <a:gridCol w="2229759"/>
                <a:gridCol w="2229759"/>
              </a:tblGrid>
              <a:tr h="893254">
                <a:tc>
                  <a:txBody>
                    <a:bodyPr/>
                    <a:lstStyle/>
                    <a:p>
                      <a:pPr algn="ctr"/>
                      <a:r>
                        <a:rPr lang="en-GB" sz="2400" dirty="0" smtClean="0"/>
                        <a:t>Stage 1</a:t>
                      </a:r>
                      <a:endParaRPr lang="en-GB" sz="2400" dirty="0"/>
                    </a:p>
                  </a:txBody>
                  <a:tcPr/>
                </a:tc>
                <a:tc>
                  <a:txBody>
                    <a:bodyPr/>
                    <a:lstStyle/>
                    <a:p>
                      <a:pPr algn="ctr"/>
                      <a:r>
                        <a:rPr lang="en-GB" sz="2400" dirty="0" smtClean="0"/>
                        <a:t>Stage 2</a:t>
                      </a:r>
                      <a:endParaRPr lang="en-GB" sz="2400" dirty="0"/>
                    </a:p>
                  </a:txBody>
                  <a:tcPr/>
                </a:tc>
                <a:tc>
                  <a:txBody>
                    <a:bodyPr/>
                    <a:lstStyle/>
                    <a:p>
                      <a:pPr algn="ctr"/>
                      <a:r>
                        <a:rPr lang="en-GB" sz="2400" dirty="0" smtClean="0"/>
                        <a:t>Stage 3</a:t>
                      </a:r>
                      <a:endParaRPr lang="en-GB" sz="2400" dirty="0"/>
                    </a:p>
                  </a:txBody>
                  <a:tcPr/>
                </a:tc>
              </a:tr>
              <a:tr h="893254">
                <a:tc>
                  <a:txBody>
                    <a:bodyPr/>
                    <a:lstStyle/>
                    <a:p>
                      <a:endParaRPr lang="en-GB" dirty="0"/>
                    </a:p>
                  </a:txBody>
                  <a:tcPr/>
                </a:tc>
                <a:tc>
                  <a:txBody>
                    <a:bodyPr/>
                    <a:lstStyle/>
                    <a:p>
                      <a:endParaRPr lang="en-GB" dirty="0"/>
                    </a:p>
                  </a:txBody>
                  <a:tcPr/>
                </a:tc>
                <a:tc>
                  <a:txBody>
                    <a:bodyPr/>
                    <a:lstStyle/>
                    <a:p>
                      <a:endParaRPr lang="en-GB" dirty="0"/>
                    </a:p>
                  </a:txBody>
                  <a:tcPr/>
                </a:tc>
              </a:tr>
            </a:tbl>
          </a:graphicData>
        </a:graphic>
      </p:graphicFrame>
      <p:pic>
        <p:nvPicPr>
          <p:cNvPr id="15"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3258" y="3501932"/>
            <a:ext cx="602765" cy="443084"/>
          </a:xfrm>
          <a:prstGeom prst="rect">
            <a:avLst/>
          </a:prstGeom>
          <a:noFill/>
          <a:extLst>
            <a:ext uri="{909E8E84-426E-40DD-AFC4-6F175D3DCCD1}">
              <a14:hiddenFill xmlns:a14="http://schemas.microsoft.com/office/drawing/2010/main">
                <a:solidFill>
                  <a:srgbClr val="FFFFFF"/>
                </a:solidFill>
              </a14:hiddenFill>
            </a:ext>
          </a:extLst>
        </p:spPr>
      </p:pic>
      <p:sp>
        <p:nvSpPr>
          <p:cNvPr id="12" name="Flowchart: Manual Operation 11"/>
          <p:cNvSpPr/>
          <p:nvPr/>
        </p:nvSpPr>
        <p:spPr>
          <a:xfrm rot="10800000">
            <a:off x="2970634" y="116629"/>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7001510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Design Requirements</a:t>
            </a:r>
            <a:endParaRPr lang="en-GB" sz="2400" b="1" dirty="0">
              <a:latin typeface="Arial" pitchFamily="34" charset="0"/>
              <a:cs typeface="Arial" pitchFamily="34" charset="0"/>
            </a:endParaRPr>
          </a:p>
        </p:txBody>
      </p:sp>
      <p:sp>
        <p:nvSpPr>
          <p:cNvPr id="21" name="Title 1"/>
          <p:cNvSpPr txBox="1">
            <a:spLocks/>
          </p:cNvSpPr>
          <p:nvPr/>
        </p:nvSpPr>
        <p:spPr>
          <a:xfrm>
            <a:off x="395536" y="1730425"/>
            <a:ext cx="8229600" cy="373042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l">
              <a:lnSpc>
                <a:spcPct val="150000"/>
              </a:lnSpc>
              <a:buFont typeface="Arial"/>
              <a:buChar char="•"/>
            </a:pPr>
            <a:r>
              <a:rPr lang="en-US" sz="2400" dirty="0"/>
              <a:t>2 </a:t>
            </a:r>
            <a:r>
              <a:rPr lang="en-US" sz="2400" dirty="0" smtClean="0"/>
              <a:t>Parallel desiccant beds </a:t>
            </a:r>
            <a:r>
              <a:rPr lang="en-US" sz="2400" dirty="0"/>
              <a:t>for water </a:t>
            </a:r>
            <a:r>
              <a:rPr lang="en-US" sz="2400" dirty="0" smtClean="0"/>
              <a:t>removal</a:t>
            </a:r>
            <a:endParaRPr lang="en-US" sz="2400" dirty="0"/>
          </a:p>
          <a:p>
            <a:pPr marL="342900" indent="-342900" algn="l">
              <a:lnSpc>
                <a:spcPct val="150000"/>
              </a:lnSpc>
              <a:buFont typeface="Arial"/>
              <a:buChar char="•"/>
            </a:pPr>
            <a:r>
              <a:rPr lang="en-US" sz="2400" dirty="0"/>
              <a:t>2 </a:t>
            </a:r>
            <a:r>
              <a:rPr lang="en-US" sz="2400" dirty="0" smtClean="0"/>
              <a:t>Parallel </a:t>
            </a:r>
            <a:r>
              <a:rPr lang="en-US" sz="2400" dirty="0"/>
              <a:t>a</a:t>
            </a:r>
            <a:r>
              <a:rPr lang="en-US" sz="2400" dirty="0" smtClean="0"/>
              <a:t>dsorbent beds </a:t>
            </a:r>
            <a:r>
              <a:rPr lang="en-US" sz="2400" dirty="0"/>
              <a:t>for CO2 </a:t>
            </a:r>
            <a:r>
              <a:rPr lang="en-US" sz="2400" dirty="0" smtClean="0"/>
              <a:t>adsorption</a:t>
            </a:r>
            <a:endParaRPr lang="en-US" sz="2400" dirty="0"/>
          </a:p>
          <a:p>
            <a:pPr marL="342900" indent="-342900" algn="l">
              <a:lnSpc>
                <a:spcPct val="150000"/>
              </a:lnSpc>
              <a:buFont typeface="Arial"/>
              <a:buChar char="•"/>
            </a:pPr>
            <a:r>
              <a:rPr lang="en-US" sz="2400" dirty="0" smtClean="0"/>
              <a:t>Vacuum </a:t>
            </a:r>
            <a:r>
              <a:rPr lang="en-US" sz="2400" dirty="0"/>
              <a:t>system to remove the desorbed </a:t>
            </a:r>
            <a:r>
              <a:rPr lang="en-US" sz="2400" dirty="0" smtClean="0"/>
              <a:t>CO</a:t>
            </a:r>
            <a:r>
              <a:rPr lang="en-US" sz="2400" baseline="-25000" dirty="0" smtClean="0"/>
              <a:t>2</a:t>
            </a:r>
            <a:r>
              <a:rPr lang="en-US" sz="2400" dirty="0" smtClean="0"/>
              <a:t> </a:t>
            </a:r>
          </a:p>
          <a:p>
            <a:pPr marL="342900" indent="-342900" algn="l">
              <a:lnSpc>
                <a:spcPct val="150000"/>
              </a:lnSpc>
              <a:buFont typeface="Arial"/>
              <a:buChar char="•"/>
            </a:pPr>
            <a:r>
              <a:rPr lang="en-US" sz="2400" dirty="0" smtClean="0"/>
              <a:t>Indirect </a:t>
            </a:r>
            <a:r>
              <a:rPr lang="en-US" sz="2400" dirty="0"/>
              <a:t>HE for regeneration of CO2 adsorbent bed.</a:t>
            </a:r>
          </a:p>
          <a:p>
            <a:pPr marL="342900" indent="-342900" algn="l">
              <a:lnSpc>
                <a:spcPct val="150000"/>
              </a:lnSpc>
              <a:buFont typeface="Arial"/>
              <a:buChar char="•"/>
            </a:pPr>
            <a:r>
              <a:rPr lang="en-US" sz="2400" dirty="0" smtClean="0"/>
              <a:t>Humidity </a:t>
            </a:r>
            <a:r>
              <a:rPr lang="en-US" sz="2400" dirty="0"/>
              <a:t>control system (Plate heat exchanger)</a:t>
            </a:r>
          </a:p>
          <a:p>
            <a:pPr algn="l"/>
            <a:endParaRPr lang="en-GB" sz="2800" dirty="0"/>
          </a:p>
        </p:txBody>
      </p:sp>
    </p:spTree>
    <p:extLst>
      <p:ext uri="{BB962C8B-B14F-4D97-AF65-F5344CB8AC3E}">
        <p14:creationId xmlns:p14="http://schemas.microsoft.com/office/powerpoint/2010/main" val="191455061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5" y="1268759"/>
            <a:ext cx="6190775" cy="461665"/>
          </a:xfrm>
          <a:prstGeom prst="rect">
            <a:avLst/>
          </a:prstGeom>
          <a:noFill/>
        </p:spPr>
        <p:txBody>
          <a:bodyPr wrap="square" rtlCol="0">
            <a:spAutoFit/>
          </a:bodyPr>
          <a:lstStyle/>
          <a:p>
            <a:r>
              <a:rPr lang="en-GB" sz="2400" b="1" dirty="0">
                <a:latin typeface="Arial" pitchFamily="34" charset="0"/>
                <a:cs typeface="Arial" pitchFamily="34" charset="0"/>
              </a:rPr>
              <a:t>Desiccant Bed</a:t>
            </a:r>
          </a:p>
        </p:txBody>
      </p:sp>
      <p:sp>
        <p:nvSpPr>
          <p:cNvPr id="20" name="Content Placeholder 4"/>
          <p:cNvSpPr txBox="1">
            <a:spLocks/>
          </p:cNvSpPr>
          <p:nvPr/>
        </p:nvSpPr>
        <p:spPr>
          <a:xfrm>
            <a:off x="438944" y="1844824"/>
            <a:ext cx="8229600" cy="45259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smtClean="0"/>
              <a:t>To remove remaining water vapour from air. </a:t>
            </a:r>
          </a:p>
          <a:p>
            <a:r>
              <a:rPr lang="en-GB" sz="2400" dirty="0" smtClean="0"/>
              <a:t>Desiccant subsystem consists of two beds, one adsorbs while the other desorbs. </a:t>
            </a:r>
          </a:p>
          <a:p>
            <a:r>
              <a:rPr lang="en-GB" sz="2400" dirty="0" smtClean="0"/>
              <a:t>Process gas flow drawn from cabin into adsorbing desiccant bed. </a:t>
            </a:r>
          </a:p>
          <a:p>
            <a:r>
              <a:rPr lang="en-GB" sz="2400" dirty="0" smtClean="0"/>
              <a:t>Gas is dried to its dew point (around -62˚C) using an in bed heat exchanger. </a:t>
            </a:r>
          </a:p>
          <a:p>
            <a:r>
              <a:rPr lang="en-GB" sz="2400" dirty="0" smtClean="0"/>
              <a:t>Desiccant beds desorbed  by cycling CO</a:t>
            </a:r>
            <a:r>
              <a:rPr lang="en-GB" sz="2400" baseline="-25000" dirty="0" smtClean="0"/>
              <a:t>2</a:t>
            </a:r>
            <a:r>
              <a:rPr lang="en-GB" sz="2400" dirty="0" smtClean="0"/>
              <a:t> free air back through the bed to replace the water.</a:t>
            </a:r>
          </a:p>
          <a:p>
            <a:r>
              <a:rPr lang="en-GB" sz="2400" dirty="0" smtClean="0"/>
              <a:t>At an inlet temperature of 10 ˚C (and an outlet of (-62˚C) silica gel has a capacity for holding water of 7% by weight (saturated). </a:t>
            </a:r>
          </a:p>
          <a:p>
            <a:endParaRPr lang="en-GB" dirty="0" smtClean="0"/>
          </a:p>
          <a:p>
            <a:endParaRPr lang="en-GB" dirty="0"/>
          </a:p>
        </p:txBody>
      </p:sp>
    </p:spTree>
    <p:extLst>
      <p:ext uri="{BB962C8B-B14F-4D97-AF65-F5344CB8AC3E}">
        <p14:creationId xmlns:p14="http://schemas.microsoft.com/office/powerpoint/2010/main" val="239354858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5" y="1268759"/>
            <a:ext cx="6190775" cy="461665"/>
          </a:xfrm>
          <a:prstGeom prst="rect">
            <a:avLst/>
          </a:prstGeom>
          <a:noFill/>
        </p:spPr>
        <p:txBody>
          <a:bodyPr wrap="square" rtlCol="0">
            <a:spAutoFit/>
          </a:bodyPr>
          <a:lstStyle/>
          <a:p>
            <a:r>
              <a:rPr lang="en-GB" sz="2400" b="1" dirty="0">
                <a:latin typeface="Arial" pitchFamily="34" charset="0"/>
                <a:cs typeface="Arial" pitchFamily="34" charset="0"/>
              </a:rPr>
              <a:t>Desiccant Bed</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6849" y="1730424"/>
            <a:ext cx="3322637" cy="46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Content Placeholder 21"/>
          <p:cNvSpPr txBox="1">
            <a:spLocks/>
          </p:cNvSpPr>
          <p:nvPr/>
        </p:nvSpPr>
        <p:spPr>
          <a:xfrm>
            <a:off x="4763723" y="1730424"/>
            <a:ext cx="3517613"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smtClean="0"/>
              <a:t>The desiccant bed consists of alternating layers of zeolite 13X and silica gel in order to protect the silica gel from entrained water droplets which may cause the silica gel to swell and fracture. </a:t>
            </a:r>
          </a:p>
          <a:p>
            <a:r>
              <a:rPr lang="en-GB" sz="2000" dirty="0" smtClean="0"/>
              <a:t>Perforated metal screens and fibre filters in place at each end to stop desiccant particles and dust entering the gas stream. </a:t>
            </a:r>
          </a:p>
        </p:txBody>
      </p:sp>
    </p:spTree>
    <p:extLst>
      <p:ext uri="{BB962C8B-B14F-4D97-AF65-F5344CB8AC3E}">
        <p14:creationId xmlns:p14="http://schemas.microsoft.com/office/powerpoint/2010/main" val="342936268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5" y="1268759"/>
            <a:ext cx="6190775" cy="461665"/>
          </a:xfrm>
          <a:prstGeom prst="rect">
            <a:avLst/>
          </a:prstGeom>
          <a:noFill/>
        </p:spPr>
        <p:txBody>
          <a:bodyPr wrap="square" rtlCol="0">
            <a:spAutoFit/>
          </a:bodyPr>
          <a:lstStyle/>
          <a:p>
            <a:r>
              <a:rPr lang="en-GB" sz="2400" b="1" dirty="0">
                <a:latin typeface="Arial" pitchFamily="34" charset="0"/>
                <a:cs typeface="Arial" pitchFamily="34" charset="0"/>
              </a:rPr>
              <a:t>Desiccant Bed</a:t>
            </a:r>
          </a:p>
        </p:txBody>
      </p:sp>
      <p:sp>
        <p:nvSpPr>
          <p:cNvPr id="20" name="Content Placeholder 2"/>
          <p:cNvSpPr txBox="1">
            <a:spLocks/>
          </p:cNvSpPr>
          <p:nvPr/>
        </p:nvSpPr>
        <p:spPr>
          <a:xfrm>
            <a:off x="457200" y="1988840"/>
            <a:ext cx="8147248" cy="41373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200" dirty="0" smtClean="0"/>
              <a:t>Before design takes place we need:</a:t>
            </a:r>
          </a:p>
          <a:p>
            <a:pPr lvl="1"/>
            <a:r>
              <a:rPr lang="en-GB" sz="2200" dirty="0" smtClean="0"/>
              <a:t>Water content of air on cabin. </a:t>
            </a:r>
          </a:p>
          <a:p>
            <a:pPr lvl="1"/>
            <a:r>
              <a:rPr lang="en-GB" sz="2200" dirty="0" smtClean="0"/>
              <a:t>Dew point of air</a:t>
            </a:r>
          </a:p>
          <a:p>
            <a:pPr lvl="1"/>
            <a:r>
              <a:rPr lang="en-GB" sz="2200" dirty="0" smtClean="0"/>
              <a:t>Cycle time of air streams</a:t>
            </a:r>
          </a:p>
          <a:p>
            <a:r>
              <a:rPr lang="en-GB" sz="2200" dirty="0" smtClean="0"/>
              <a:t>Heat exchanger within bed occupies a relatively small volume (compared to overall volume) .</a:t>
            </a:r>
          </a:p>
          <a:p>
            <a:pPr lvl="1"/>
            <a:r>
              <a:rPr lang="en-GB" sz="2200" dirty="0" smtClean="0"/>
              <a:t>Packing of desiccant around tubes will be looser so calculated dimensions need to be increased slightly.</a:t>
            </a:r>
          </a:p>
          <a:p>
            <a:pPr lvl="1"/>
            <a:endParaRPr lang="en-GB" b="1" dirty="0"/>
          </a:p>
        </p:txBody>
      </p:sp>
    </p:spTree>
    <p:extLst>
      <p:ext uri="{BB962C8B-B14F-4D97-AF65-F5344CB8AC3E}">
        <p14:creationId xmlns:p14="http://schemas.microsoft.com/office/powerpoint/2010/main" val="28652533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5" y="1268759"/>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Adsorbent Bed</a:t>
            </a:r>
            <a:endParaRPr lang="en-GB" sz="2400" b="1" dirty="0">
              <a:latin typeface="Arial" pitchFamily="34" charset="0"/>
              <a:cs typeface="Arial" pitchFamily="34" charset="0"/>
            </a:endParaRPr>
          </a:p>
        </p:txBody>
      </p:sp>
      <p:sp>
        <p:nvSpPr>
          <p:cNvPr id="21" name="Content Placeholder 2"/>
          <p:cNvSpPr txBox="1">
            <a:spLocks/>
          </p:cNvSpPr>
          <p:nvPr/>
        </p:nvSpPr>
        <p:spPr>
          <a:xfrm>
            <a:off x="457200" y="1988840"/>
            <a:ext cx="8229600" cy="41373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Design decisions:</a:t>
            </a:r>
          </a:p>
          <a:p>
            <a:pPr lvl="1"/>
            <a:r>
              <a:rPr lang="en-US" sz="2400" dirty="0" smtClean="0"/>
              <a:t>Cycle time</a:t>
            </a:r>
          </a:p>
          <a:p>
            <a:pPr lvl="1"/>
            <a:r>
              <a:rPr lang="en-US" sz="2400" dirty="0" smtClean="0"/>
              <a:t>Flow direction (Down-flow preferable) </a:t>
            </a:r>
          </a:p>
          <a:p>
            <a:pPr lvl="1"/>
            <a:r>
              <a:rPr lang="en-US" sz="2400" dirty="0" smtClean="0"/>
              <a:t>Mode of re-generation (creation of a vacuum to draw the CO2 into a holding chamber)</a:t>
            </a:r>
          </a:p>
          <a:p>
            <a:pPr lvl="1"/>
            <a:r>
              <a:rPr lang="en-US" sz="2400" dirty="0" smtClean="0"/>
              <a:t>Operating conditions (Temp, flow rates, </a:t>
            </a:r>
            <a:r>
              <a:rPr lang="en-US" sz="2400" dirty="0" err="1" smtClean="0"/>
              <a:t>etc</a:t>
            </a:r>
            <a:r>
              <a:rPr lang="en-US" sz="2400" dirty="0" smtClean="0"/>
              <a:t>)</a:t>
            </a:r>
          </a:p>
          <a:p>
            <a:pPr lvl="1"/>
            <a:r>
              <a:rPr lang="en-US" sz="2400" dirty="0" smtClean="0"/>
              <a:t>Vessel dimensions</a:t>
            </a:r>
            <a:endParaRPr lang="en-US" sz="2400" dirty="0"/>
          </a:p>
        </p:txBody>
      </p:sp>
    </p:spTree>
    <p:extLst>
      <p:ext uri="{BB962C8B-B14F-4D97-AF65-F5344CB8AC3E}">
        <p14:creationId xmlns:p14="http://schemas.microsoft.com/office/powerpoint/2010/main" val="13121087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63629" y="1310399"/>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Indirect Heating of 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Adsorbent Bed</a:t>
            </a:r>
            <a:endParaRPr lang="en-GB" sz="2400" b="1" dirty="0">
              <a:latin typeface="Arial" pitchFamily="34" charset="0"/>
              <a:cs typeface="Arial" pitchFamily="34" charset="0"/>
            </a:endParaRPr>
          </a:p>
        </p:txBody>
      </p:sp>
      <p:sp>
        <p:nvSpPr>
          <p:cNvPr id="20" name="Content Placeholder 4"/>
          <p:cNvSpPr txBox="1">
            <a:spLocks/>
          </p:cNvSpPr>
          <p:nvPr/>
        </p:nvSpPr>
        <p:spPr>
          <a:xfrm>
            <a:off x="529208" y="1916832"/>
            <a:ext cx="8229600" cy="40610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smtClean="0"/>
              <a:t>Current ISS System has separate heating and cooling units on the air streams passing through the bed.</a:t>
            </a:r>
          </a:p>
          <a:p>
            <a:r>
              <a:rPr lang="en-GB" sz="2000" dirty="0" smtClean="0"/>
              <a:t>Proposed idea, to create one heat exchanger within the bed for both cooling and heating.</a:t>
            </a:r>
          </a:p>
          <a:p>
            <a:r>
              <a:rPr lang="en-GB" sz="2000" dirty="0" smtClean="0"/>
              <a:t>Bed would be cooled whilst adsorbing CO</a:t>
            </a:r>
            <a:r>
              <a:rPr lang="en-GB" sz="2000" baseline="-25000" dirty="0" smtClean="0"/>
              <a:t>2</a:t>
            </a:r>
            <a:r>
              <a:rPr lang="en-GB" sz="2000" dirty="0" smtClean="0"/>
              <a:t>, this increases the column capacity.</a:t>
            </a:r>
          </a:p>
          <a:p>
            <a:r>
              <a:rPr lang="en-GB" sz="2000" dirty="0" smtClean="0"/>
              <a:t>The bed would then be heated to desorb the bed.</a:t>
            </a:r>
          </a:p>
          <a:p>
            <a:r>
              <a:rPr lang="en-GB" sz="2000" dirty="0" smtClean="0"/>
              <a:t>This reduces cycle time – however induces higher energy cost. </a:t>
            </a:r>
            <a:endParaRPr lang="en-GB" sz="2000" dirty="0"/>
          </a:p>
        </p:txBody>
      </p:sp>
    </p:spTree>
    <p:extLst>
      <p:ext uri="{BB962C8B-B14F-4D97-AF65-F5344CB8AC3E}">
        <p14:creationId xmlns:p14="http://schemas.microsoft.com/office/powerpoint/2010/main" val="148460350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Indirect Heating – Simplified PFD</a:t>
            </a:r>
            <a:endParaRPr lang="en-GB" sz="2400" b="1" dirty="0">
              <a:latin typeface="Arial" pitchFamily="34" charset="0"/>
              <a:cs typeface="Arial" pitchFamily="34" charset="0"/>
            </a:endParaRPr>
          </a:p>
        </p:txBody>
      </p:sp>
      <p:sp>
        <p:nvSpPr>
          <p:cNvPr id="11" name="TextBox 10"/>
          <p:cNvSpPr txBox="1"/>
          <p:nvPr/>
        </p:nvSpPr>
        <p:spPr>
          <a:xfrm>
            <a:off x="722058" y="2204863"/>
            <a:ext cx="7664755" cy="369332"/>
          </a:xfrm>
          <a:prstGeom prst="rect">
            <a:avLst/>
          </a:prstGeom>
          <a:noFill/>
        </p:spPr>
        <p:txBody>
          <a:bodyPr wrap="square" rtlCol="0">
            <a:spAutoFit/>
          </a:bodyPr>
          <a:lstStyle/>
          <a:p>
            <a:endParaRPr lang="en-GB"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7352" y="1622593"/>
            <a:ext cx="5974166" cy="4695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06545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77686" y="965919"/>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Treatment</a:t>
            </a:r>
            <a:endParaRPr lang="en-GB" sz="2400" b="1" dirty="0">
              <a:latin typeface="Arial" pitchFamily="34" charset="0"/>
              <a:cs typeface="Arial" pitchFamily="34" charset="0"/>
            </a:endParaRPr>
          </a:p>
        </p:txBody>
      </p:sp>
      <p:sp>
        <p:nvSpPr>
          <p:cNvPr id="8" name="TextBox 7"/>
          <p:cNvSpPr txBox="1"/>
          <p:nvPr/>
        </p:nvSpPr>
        <p:spPr>
          <a:xfrm>
            <a:off x="363629" y="2204864"/>
            <a:ext cx="7177889" cy="3416320"/>
          </a:xfrm>
          <a:prstGeom prst="rect">
            <a:avLst/>
          </a:prstGeom>
          <a:noFill/>
        </p:spPr>
        <p:txBody>
          <a:bodyPr wrap="square" rtlCol="0">
            <a:spAutoFit/>
          </a:bodyPr>
          <a:lstStyle/>
          <a:p>
            <a:pPr marL="342900" indent="-342900">
              <a:buFont typeface="+mj-lt"/>
              <a:buAutoNum type="arabicPeriod"/>
            </a:pPr>
            <a:r>
              <a:rPr lang="en-GB" dirty="0" smtClean="0">
                <a:latin typeface="Arial" pitchFamily="34" charset="0"/>
                <a:cs typeface="Arial" pitchFamily="34" charset="0"/>
              </a:rPr>
              <a:t>RWGS</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Sabatier</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Bosch</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a:latin typeface="Arial" pitchFamily="34" charset="0"/>
                <a:cs typeface="Arial" pitchFamily="34" charset="0"/>
              </a:rPr>
              <a:t>Bosch-</a:t>
            </a:r>
            <a:r>
              <a:rPr lang="en-GB" dirty="0" err="1">
                <a:latin typeface="Arial" pitchFamily="34" charset="0"/>
                <a:cs typeface="Arial" pitchFamily="34" charset="0"/>
              </a:rPr>
              <a:t>Boudouard</a:t>
            </a:r>
            <a:endParaRPr lang="en-GB" dirty="0">
              <a:latin typeface="Arial" pitchFamily="34" charset="0"/>
              <a:cs typeface="Arial" pitchFamily="34" charset="0"/>
            </a:endParaRPr>
          </a:p>
          <a:p>
            <a:pPr marL="342900" indent="-342900">
              <a:buFont typeface="+mj-lt"/>
              <a:buAutoNum type="arabicPeriod"/>
            </a:pPr>
            <a:endParaRPr lang="en-GB" dirty="0" smtClean="0"/>
          </a:p>
          <a:p>
            <a:pPr marL="342900" indent="-342900">
              <a:buFont typeface="+mj-lt"/>
              <a:buAutoNum type="arabicPeriod"/>
            </a:pPr>
            <a:endParaRPr lang="en-GB" dirty="0"/>
          </a:p>
          <a:p>
            <a:pPr marL="342900" indent="-342900">
              <a:buFont typeface="+mj-lt"/>
              <a:buAutoNum type="arabicPeriod"/>
            </a:pPr>
            <a:endParaRPr lang="en-GB" dirty="0" smtClean="0"/>
          </a:p>
          <a:p>
            <a:pPr marL="342900" indent="-342900">
              <a:buFont typeface="+mj-lt"/>
              <a:buAutoNum type="arabicPeriod"/>
            </a:pPr>
            <a:endParaRPr lang="en-GB" dirty="0"/>
          </a:p>
          <a:p>
            <a:pPr marL="342900" indent="-342900">
              <a:buFont typeface="+mj-lt"/>
              <a:buAutoNum type="arabicPeriod"/>
            </a:pPr>
            <a:endParaRPr lang="en-GB" dirty="0"/>
          </a:p>
        </p:txBody>
      </p:sp>
    </p:spTree>
    <p:extLst>
      <p:ext uri="{BB962C8B-B14F-4D97-AF65-F5344CB8AC3E}">
        <p14:creationId xmlns:p14="http://schemas.microsoft.com/office/powerpoint/2010/main" val="9686949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395536" y="115380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Criteria &amp; Constraints- 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treatment</a:t>
            </a:r>
            <a:endParaRPr lang="en-GB" sz="2400" b="1" dirty="0">
              <a:latin typeface="Arial" pitchFamily="34" charset="0"/>
              <a:cs typeface="Arial" pitchFamily="34" charset="0"/>
            </a:endParaRPr>
          </a:p>
        </p:txBody>
      </p:sp>
      <p:graphicFrame>
        <p:nvGraphicFramePr>
          <p:cNvPr id="39" name="Table 38"/>
          <p:cNvGraphicFramePr>
            <a:graphicFrameLocks noGrp="1"/>
          </p:cNvGraphicFramePr>
          <p:nvPr>
            <p:extLst>
              <p:ext uri="{D42A27DB-BD31-4B8C-83A1-F6EECF244321}">
                <p14:modId xmlns:p14="http://schemas.microsoft.com/office/powerpoint/2010/main" val="1527181139"/>
              </p:ext>
            </p:extLst>
          </p:nvPr>
        </p:nvGraphicFramePr>
        <p:xfrm>
          <a:off x="467544" y="2060848"/>
          <a:ext cx="7560840" cy="2620424"/>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smtClean="0"/>
                        <a:t>RWGS</a:t>
                      </a:r>
                      <a:endParaRPr lang="en-GB" dirty="0"/>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dirty="0"/>
                    </a:p>
                  </a:txBody>
                  <a:tcPr/>
                </a:tc>
              </a:tr>
              <a:tr h="499216">
                <a:tc>
                  <a:txBody>
                    <a:bodyPr/>
                    <a:lstStyle/>
                    <a:p>
                      <a:r>
                        <a:rPr lang="en-GB" dirty="0" smtClean="0"/>
                        <a:t>Sabatier</a:t>
                      </a:r>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tr>
              <a:tr h="489432">
                <a:tc>
                  <a:txBody>
                    <a:bodyPr/>
                    <a:lstStyle/>
                    <a:p>
                      <a:r>
                        <a:rPr lang="en-GB" dirty="0" smtClean="0"/>
                        <a:t>Bosch</a:t>
                      </a:r>
                      <a:endParaRPr lang="en-GB" dirty="0"/>
                    </a:p>
                  </a:txBody>
                  <a:tcPr/>
                </a:tc>
                <a:tc>
                  <a:txBody>
                    <a:bodyPr/>
                    <a:lstStyle/>
                    <a:p>
                      <a:endParaRPr lang="en-GB" dirty="0"/>
                    </a:p>
                  </a:txBody>
                  <a:tcPr/>
                </a:tc>
                <a:tc>
                  <a:txBody>
                    <a:bodyPr/>
                    <a:lstStyle/>
                    <a:p>
                      <a:r>
                        <a:rPr lang="en-GB" dirty="0" smtClean="0"/>
                        <a:t>      </a:t>
                      </a:r>
                      <a:endParaRPr lang="en-GB" b="1" dirty="0">
                        <a:solidFill>
                          <a:schemeClr val="accent4">
                            <a:lumMod val="50000"/>
                          </a:schemeClr>
                        </a:solidFill>
                      </a:endParaRPr>
                    </a:p>
                  </a:txBody>
                  <a:tcPr/>
                </a:tc>
                <a:tc>
                  <a:txBody>
                    <a:bodyPr/>
                    <a:lstStyle/>
                    <a:p>
                      <a:endParaRPr lang="en-GB"/>
                    </a:p>
                  </a:txBody>
                  <a:tcPr/>
                </a:tc>
                <a:tc>
                  <a:txBody>
                    <a:bodyPr/>
                    <a:lstStyle/>
                    <a:p>
                      <a:r>
                        <a:rPr lang="en-GB" sz="1800" b="1" dirty="0" smtClean="0">
                          <a:solidFill>
                            <a:schemeClr val="accent4">
                              <a:lumMod val="50000"/>
                            </a:schemeClr>
                          </a:solidFill>
                        </a:rPr>
                        <a:t>         </a:t>
                      </a:r>
                      <a:endParaRPr lang="en-GB" dirty="0"/>
                    </a:p>
                  </a:txBody>
                  <a:tcPr/>
                </a:tc>
              </a:tr>
              <a:tr h="479648">
                <a:tc>
                  <a:txBody>
                    <a:bodyPr/>
                    <a:lstStyle/>
                    <a:p>
                      <a:r>
                        <a:rPr lang="en-GB" dirty="0" smtClean="0"/>
                        <a:t>Bosch-</a:t>
                      </a:r>
                      <a:r>
                        <a:rPr lang="en-GB" dirty="0" err="1" smtClean="0"/>
                        <a:t>Boudouard</a:t>
                      </a:r>
                      <a:endParaRPr lang="en-GB" dirty="0"/>
                    </a:p>
                  </a:txBody>
                  <a:tcPr/>
                </a:tc>
                <a:tc>
                  <a:txBody>
                    <a:bodyPr/>
                    <a:lstStyle/>
                    <a:p>
                      <a:endParaRPr lang="en-GB" dirty="0"/>
                    </a:p>
                  </a:txBody>
                  <a:tcPr/>
                </a:tc>
                <a:tc>
                  <a:txBody>
                    <a:bodyPr/>
                    <a:lstStyle/>
                    <a:p>
                      <a:r>
                        <a:rPr lang="en-GB" sz="1800" b="1" dirty="0" smtClean="0">
                          <a:solidFill>
                            <a:schemeClr val="accent6"/>
                          </a:solidFill>
                        </a:rPr>
                        <a:t>      n/a</a:t>
                      </a:r>
                      <a:endParaRPr lang="en-GB" sz="2400" dirty="0"/>
                    </a:p>
                  </a:txBody>
                  <a:tcPr/>
                </a:tc>
                <a:tc>
                  <a:txBody>
                    <a:bodyPr/>
                    <a:lstStyle/>
                    <a:p>
                      <a:r>
                        <a:rPr lang="en-GB" sz="1800" b="1" dirty="0" smtClean="0">
                          <a:solidFill>
                            <a:schemeClr val="accent6"/>
                          </a:solidFill>
                        </a:rPr>
                        <a:t>         </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 </a:t>
                      </a:r>
                      <a:endParaRPr lang="en-GB" sz="2400" dirty="0"/>
                    </a:p>
                  </a:txBody>
                  <a:tcPr/>
                </a:tc>
              </a:tr>
            </a:tbl>
          </a:graphicData>
        </a:graphic>
      </p:graphicFrame>
      <p:pic>
        <p:nvPicPr>
          <p:cNvPr id="4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537" y="282103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737" y="332115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2377" y="333749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2457" y="3307255"/>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8137" y="332237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8697" y="282469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4857" y="282591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57" y="282713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57" y="378807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57" y="4259700"/>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2457" y="378807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3657" y="427307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8937" y="383465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0242" y="3797010"/>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1442" y="4282006"/>
            <a:ext cx="321929" cy="321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64443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395536" y="115380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Criteria &amp; Constraints- 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treatment</a:t>
            </a:r>
            <a:endParaRPr lang="en-GB" sz="2400" b="1" dirty="0">
              <a:latin typeface="Arial" pitchFamily="34" charset="0"/>
              <a:cs typeface="Arial" pitchFamily="34" charset="0"/>
            </a:endParaRPr>
          </a:p>
        </p:txBody>
      </p:sp>
      <p:graphicFrame>
        <p:nvGraphicFramePr>
          <p:cNvPr id="27" name="Table 26"/>
          <p:cNvGraphicFramePr>
            <a:graphicFrameLocks noGrp="1"/>
          </p:cNvGraphicFramePr>
          <p:nvPr>
            <p:extLst>
              <p:ext uri="{D42A27DB-BD31-4B8C-83A1-F6EECF244321}">
                <p14:modId xmlns:p14="http://schemas.microsoft.com/office/powerpoint/2010/main" val="667134078"/>
              </p:ext>
            </p:extLst>
          </p:nvPr>
        </p:nvGraphicFramePr>
        <p:xfrm>
          <a:off x="467544" y="2104720"/>
          <a:ext cx="7560840" cy="2620424"/>
        </p:xfrm>
        <a:graphic>
          <a:graphicData uri="http://schemas.openxmlformats.org/drawingml/2006/table">
            <a:tbl>
              <a:tblPr firstRow="1" bandRow="1">
                <a:tableStyleId>{5C22544A-7EE6-4342-B048-85BDC9FD1C3A}</a:tableStyleId>
              </a:tblPr>
              <a:tblGrid>
                <a:gridCol w="2190058"/>
                <a:gridCol w="1440160"/>
                <a:gridCol w="1152128"/>
                <a:gridCol w="1368152"/>
                <a:gridCol w="1410342"/>
              </a:tblGrid>
              <a:tr h="647192">
                <a:tc>
                  <a:txBody>
                    <a:bodyPr/>
                    <a:lstStyle/>
                    <a:p>
                      <a:r>
                        <a:rPr lang="en-GB" dirty="0" smtClean="0"/>
                        <a:t>Technology</a:t>
                      </a:r>
                      <a:endParaRPr lang="en-GB" dirty="0"/>
                    </a:p>
                  </a:txBody>
                  <a:tcPr/>
                </a:tc>
                <a:tc>
                  <a:txBody>
                    <a:bodyPr/>
                    <a:lstStyle/>
                    <a:p>
                      <a:r>
                        <a:rPr lang="en-GB" dirty="0" smtClean="0"/>
                        <a:t>Applicability</a:t>
                      </a:r>
                      <a:endParaRPr lang="en-GB" dirty="0"/>
                    </a:p>
                  </a:txBody>
                  <a:tcPr/>
                </a:tc>
                <a:tc>
                  <a:txBody>
                    <a:bodyPr/>
                    <a:lstStyle/>
                    <a:p>
                      <a:r>
                        <a:rPr lang="en-GB" dirty="0" smtClean="0"/>
                        <a:t>Reliability</a:t>
                      </a:r>
                      <a:endParaRPr lang="en-GB" dirty="0"/>
                    </a:p>
                  </a:txBody>
                  <a:tcPr/>
                </a:tc>
                <a:tc>
                  <a:txBody>
                    <a:bodyPr/>
                    <a:lstStyle/>
                    <a:p>
                      <a:r>
                        <a:rPr lang="en-GB" dirty="0" smtClean="0"/>
                        <a:t>Modularity</a:t>
                      </a:r>
                      <a:endParaRPr lang="en-GB" dirty="0"/>
                    </a:p>
                  </a:txBody>
                  <a:tcPr/>
                </a:tc>
                <a:tc>
                  <a:txBody>
                    <a:bodyPr/>
                    <a:lstStyle/>
                    <a:p>
                      <a:r>
                        <a:rPr lang="en-GB" dirty="0" smtClean="0"/>
                        <a:t>Resupply</a:t>
                      </a:r>
                      <a:endParaRPr lang="en-GB" dirty="0"/>
                    </a:p>
                  </a:txBody>
                  <a:tcPr/>
                </a:tc>
              </a:tr>
              <a:tr h="504936">
                <a:tc>
                  <a:txBody>
                    <a:bodyPr/>
                    <a:lstStyle/>
                    <a:p>
                      <a:r>
                        <a:rPr lang="en-GB" dirty="0" smtClean="0"/>
                        <a:t>RWGS</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a:p>
                  </a:txBody>
                  <a:tcPr>
                    <a:solidFill>
                      <a:srgbClr val="FFFF00"/>
                    </a:solidFill>
                  </a:tcPr>
                </a:tc>
                <a:tc>
                  <a:txBody>
                    <a:bodyPr/>
                    <a:lstStyle/>
                    <a:p>
                      <a:endParaRPr lang="en-GB" dirty="0"/>
                    </a:p>
                  </a:txBody>
                  <a:tcPr>
                    <a:solidFill>
                      <a:srgbClr val="FFFF00"/>
                    </a:solidFill>
                  </a:tcPr>
                </a:tc>
              </a:tr>
              <a:tr h="499216">
                <a:tc>
                  <a:txBody>
                    <a:bodyPr/>
                    <a:lstStyle/>
                    <a:p>
                      <a:r>
                        <a:rPr lang="en-GB" dirty="0" smtClean="0"/>
                        <a:t>Sabatier</a:t>
                      </a:r>
                      <a:endParaRPr lang="en-GB" dirty="0"/>
                    </a:p>
                  </a:txBody>
                  <a:tcPr>
                    <a:solidFill>
                      <a:srgbClr val="FFFF00"/>
                    </a:solidFill>
                  </a:tcPr>
                </a:tc>
                <a:tc>
                  <a:txBody>
                    <a:bodyPr/>
                    <a:lstStyle/>
                    <a:p>
                      <a:endParaRPr lang="en-GB" dirty="0"/>
                    </a:p>
                  </a:txBody>
                  <a:tcPr>
                    <a:solidFill>
                      <a:srgbClr val="FFFF00"/>
                    </a:solidFill>
                  </a:tcPr>
                </a:tc>
                <a:tc>
                  <a:txBody>
                    <a:bodyPr/>
                    <a:lstStyle/>
                    <a:p>
                      <a:endParaRPr lang="en-GB"/>
                    </a:p>
                  </a:txBody>
                  <a:tcPr>
                    <a:solidFill>
                      <a:srgbClr val="FFFF00"/>
                    </a:solidFill>
                  </a:tcPr>
                </a:tc>
                <a:tc>
                  <a:txBody>
                    <a:bodyPr/>
                    <a:lstStyle/>
                    <a:p>
                      <a:endParaRPr lang="en-GB"/>
                    </a:p>
                  </a:txBody>
                  <a:tcPr>
                    <a:solidFill>
                      <a:srgbClr val="FFFF00"/>
                    </a:solidFill>
                  </a:tcPr>
                </a:tc>
                <a:tc>
                  <a:txBody>
                    <a:bodyPr/>
                    <a:lstStyle/>
                    <a:p>
                      <a:endParaRPr lang="en-GB" dirty="0"/>
                    </a:p>
                  </a:txBody>
                  <a:tcPr>
                    <a:solidFill>
                      <a:srgbClr val="FFFF00"/>
                    </a:solidFill>
                  </a:tcPr>
                </a:tc>
              </a:tr>
              <a:tr h="489432">
                <a:tc>
                  <a:txBody>
                    <a:bodyPr/>
                    <a:lstStyle/>
                    <a:p>
                      <a:r>
                        <a:rPr lang="en-GB" dirty="0" smtClean="0"/>
                        <a:t>Bosch</a:t>
                      </a:r>
                      <a:endParaRPr lang="en-GB" dirty="0"/>
                    </a:p>
                  </a:txBody>
                  <a:tcPr/>
                </a:tc>
                <a:tc>
                  <a:txBody>
                    <a:bodyPr/>
                    <a:lstStyle/>
                    <a:p>
                      <a:endParaRPr lang="en-GB" dirty="0"/>
                    </a:p>
                  </a:txBody>
                  <a:tcPr/>
                </a:tc>
                <a:tc>
                  <a:txBody>
                    <a:bodyPr/>
                    <a:lstStyle/>
                    <a:p>
                      <a:r>
                        <a:rPr lang="en-GB" dirty="0" smtClean="0"/>
                        <a:t>      </a:t>
                      </a:r>
                      <a:endParaRPr lang="en-GB" b="1" dirty="0">
                        <a:solidFill>
                          <a:schemeClr val="accent4">
                            <a:lumMod val="50000"/>
                          </a:schemeClr>
                        </a:solidFill>
                      </a:endParaRPr>
                    </a:p>
                  </a:txBody>
                  <a:tcPr/>
                </a:tc>
                <a:tc>
                  <a:txBody>
                    <a:bodyPr/>
                    <a:lstStyle/>
                    <a:p>
                      <a:endParaRPr lang="en-GB"/>
                    </a:p>
                  </a:txBody>
                  <a:tcPr/>
                </a:tc>
                <a:tc>
                  <a:txBody>
                    <a:bodyPr/>
                    <a:lstStyle/>
                    <a:p>
                      <a:r>
                        <a:rPr lang="en-GB" sz="1800" b="1" dirty="0" smtClean="0">
                          <a:solidFill>
                            <a:schemeClr val="accent4">
                              <a:lumMod val="50000"/>
                            </a:schemeClr>
                          </a:solidFill>
                        </a:rPr>
                        <a:t>         </a:t>
                      </a:r>
                      <a:endParaRPr lang="en-GB" dirty="0"/>
                    </a:p>
                  </a:txBody>
                  <a:tcPr/>
                </a:tc>
              </a:tr>
              <a:tr h="479648">
                <a:tc>
                  <a:txBody>
                    <a:bodyPr/>
                    <a:lstStyle/>
                    <a:p>
                      <a:r>
                        <a:rPr lang="en-GB" dirty="0" smtClean="0"/>
                        <a:t>Bosch-</a:t>
                      </a:r>
                      <a:r>
                        <a:rPr lang="en-GB" dirty="0" err="1" smtClean="0"/>
                        <a:t>Boudouard</a:t>
                      </a:r>
                      <a:endParaRPr lang="en-GB" dirty="0"/>
                    </a:p>
                  </a:txBody>
                  <a:tcPr/>
                </a:tc>
                <a:tc>
                  <a:txBody>
                    <a:bodyPr/>
                    <a:lstStyle/>
                    <a:p>
                      <a:endParaRPr lang="en-GB" dirty="0"/>
                    </a:p>
                  </a:txBody>
                  <a:tcPr/>
                </a:tc>
                <a:tc>
                  <a:txBody>
                    <a:bodyPr/>
                    <a:lstStyle/>
                    <a:p>
                      <a:r>
                        <a:rPr lang="en-GB" sz="1800" b="1" dirty="0" smtClean="0">
                          <a:solidFill>
                            <a:schemeClr val="accent6"/>
                          </a:solidFill>
                        </a:rPr>
                        <a:t>      n/a</a:t>
                      </a:r>
                      <a:endParaRPr lang="en-GB" sz="2400" dirty="0"/>
                    </a:p>
                  </a:txBody>
                  <a:tcPr/>
                </a:tc>
                <a:tc>
                  <a:txBody>
                    <a:bodyPr/>
                    <a:lstStyle/>
                    <a:p>
                      <a:r>
                        <a:rPr lang="en-GB" sz="1800" b="1" dirty="0" smtClean="0">
                          <a:solidFill>
                            <a:schemeClr val="accent6"/>
                          </a:solidFill>
                        </a:rPr>
                        <a:t>         </a:t>
                      </a:r>
                      <a:endParaRPr lang="en-GB" dirty="0"/>
                    </a:p>
                  </a:txBody>
                  <a:tcPr/>
                </a:tc>
                <a:tc>
                  <a:txBody>
                    <a:bodyPr/>
                    <a:lstStyle/>
                    <a:p>
                      <a:r>
                        <a:rPr lang="en-GB" sz="1800" b="1" dirty="0" smtClean="0">
                          <a:solidFill>
                            <a:schemeClr val="accent6"/>
                          </a:solidFill>
                        </a:rPr>
                        <a:t>      </a:t>
                      </a:r>
                      <a:r>
                        <a:rPr lang="en-GB" sz="2400" b="1" dirty="0" smtClean="0">
                          <a:solidFill>
                            <a:schemeClr val="accent6"/>
                          </a:solidFill>
                        </a:rPr>
                        <a:t> </a:t>
                      </a:r>
                      <a:endParaRPr lang="en-GB" sz="2400" dirty="0"/>
                    </a:p>
                  </a:txBody>
                  <a:tcPr/>
                </a:tc>
              </a:tr>
            </a:tbl>
          </a:graphicData>
        </a:graphic>
      </p:graphicFrame>
      <p:pic>
        <p:nvPicPr>
          <p:cNvPr id="2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537" y="286491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737" y="3365025"/>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2377" y="338136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2457" y="3351127"/>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8137" y="3366245"/>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8697" y="286857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4857" y="286979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57" y="2871011"/>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57" y="383194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57" y="4303572"/>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2457" y="3831949"/>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3657" y="4316945"/>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6" descr="http://upload.wikimedia.org/wikipedia/en/e/e4/Green_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8937" y="3878523"/>
            <a:ext cx="386741" cy="2842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0242" y="3840882"/>
            <a:ext cx="321929" cy="32192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http://www.clker.com/cliparts/1/1/9/2/12065738771352376078Arnoud999_Right_or_wrong_5.svg.m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1442" y="4325878"/>
            <a:ext cx="321929" cy="321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8329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102632" y="909343"/>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Stage 2 – Design basis</a:t>
            </a:r>
            <a:endParaRPr lang="en-GB" sz="2400" b="1" dirty="0">
              <a:latin typeface="Arial" pitchFamily="34" charset="0"/>
              <a:cs typeface="Arial" pitchFamily="34" charset="0"/>
            </a:endParaRPr>
          </a:p>
        </p:txBody>
      </p:sp>
      <p:sp>
        <p:nvSpPr>
          <p:cNvPr id="8" name="TextBox 7"/>
          <p:cNvSpPr txBox="1"/>
          <p:nvPr/>
        </p:nvSpPr>
        <p:spPr>
          <a:xfrm>
            <a:off x="467544" y="1988840"/>
            <a:ext cx="8348056" cy="2585323"/>
          </a:xfrm>
          <a:prstGeom prst="rect">
            <a:avLst/>
          </a:prstGeom>
          <a:noFill/>
        </p:spPr>
        <p:txBody>
          <a:bodyPr wrap="square" rtlCol="0">
            <a:spAutoFit/>
          </a:bodyPr>
          <a:lstStyle/>
          <a:p>
            <a:r>
              <a:rPr lang="en-GB" dirty="0" smtClean="0">
                <a:latin typeface="Arial" pitchFamily="34" charset="0"/>
                <a:cs typeface="Arial" pitchFamily="34" charset="0"/>
              </a:rPr>
              <a:t>Stage2: Introducing recycling processes to the Mars space station in order to minimise the resupply requirements</a:t>
            </a:r>
          </a:p>
          <a:p>
            <a:endParaRPr lang="en-GB" dirty="0">
              <a:latin typeface="Arial" pitchFamily="34" charset="0"/>
              <a:cs typeface="Arial" pitchFamily="34" charset="0"/>
            </a:endParaRPr>
          </a:p>
          <a:p>
            <a:r>
              <a:rPr lang="en-GB" dirty="0" smtClean="0">
                <a:latin typeface="Arial" pitchFamily="34" charset="0"/>
                <a:cs typeface="Arial" pitchFamily="34" charset="0"/>
              </a:rPr>
              <a:t>Of the three focus resources identified in stage one, only two can effectively be recycled. These are:</a:t>
            </a:r>
          </a:p>
          <a:p>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Water</a:t>
            </a:r>
          </a:p>
          <a:p>
            <a:pPr marL="285750" indent="-285750">
              <a:buFont typeface="Arial" pitchFamily="34" charset="0"/>
              <a:buChar char="•"/>
            </a:pPr>
            <a:endParaRPr lang="en-GB" dirty="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Air</a:t>
            </a:r>
            <a:endParaRPr lang="en-GB" dirty="0">
              <a:latin typeface="Arial" pitchFamily="34" charset="0"/>
              <a:cs typeface="Arial" pitchFamily="34" charset="0"/>
            </a:endParaRPr>
          </a:p>
        </p:txBody>
      </p:sp>
      <p:sp>
        <p:nvSpPr>
          <p:cNvPr id="11" name="Flowchart: Manual Operation 10"/>
          <p:cNvSpPr/>
          <p:nvPr/>
        </p:nvSpPr>
        <p:spPr>
          <a:xfrm rot="10800000">
            <a:off x="2970634" y="116629"/>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39800359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3032322138"/>
              </p:ext>
            </p:extLst>
          </p:nvPr>
        </p:nvGraphicFramePr>
        <p:xfrm>
          <a:off x="363631" y="1700809"/>
          <a:ext cx="4973048" cy="4134134"/>
        </p:xfrm>
        <a:graphic>
          <a:graphicData uri="http://schemas.openxmlformats.org/drawingml/2006/table">
            <a:tbl>
              <a:tblPr firstRow="1" bandRow="1">
                <a:tableStyleId>{5C22544A-7EE6-4342-B048-85BDC9FD1C3A}</a:tableStyleId>
              </a:tblPr>
              <a:tblGrid>
                <a:gridCol w="1984962"/>
                <a:gridCol w="1398533"/>
                <a:gridCol w="1589553"/>
              </a:tblGrid>
              <a:tr h="1262341">
                <a:tc>
                  <a:txBody>
                    <a:bodyPr/>
                    <a:lstStyle/>
                    <a:p>
                      <a:endParaRPr lang="en-GB" dirty="0"/>
                    </a:p>
                  </a:txBody>
                  <a:tcPr/>
                </a:tc>
                <a:tc>
                  <a:txBody>
                    <a:bodyPr/>
                    <a:lstStyle/>
                    <a:p>
                      <a:r>
                        <a:rPr lang="en-GB" dirty="0" smtClean="0"/>
                        <a:t>Sabatier</a:t>
                      </a:r>
                      <a:endParaRPr lang="en-GB" dirty="0"/>
                    </a:p>
                  </a:txBody>
                  <a:tcPr/>
                </a:tc>
                <a:tc>
                  <a:txBody>
                    <a:bodyPr/>
                    <a:lstStyle/>
                    <a:p>
                      <a:r>
                        <a:rPr lang="en-GB" dirty="0" smtClean="0"/>
                        <a:t>RWGS</a:t>
                      </a:r>
                      <a:endParaRPr lang="en-GB" dirty="0"/>
                    </a:p>
                  </a:txBody>
                  <a:tcPr/>
                </a:tc>
              </a:tr>
              <a:tr h="708591">
                <a:tc>
                  <a:txBody>
                    <a:bodyPr/>
                    <a:lstStyle/>
                    <a:p>
                      <a:r>
                        <a:rPr lang="en-GB" dirty="0" smtClean="0"/>
                        <a:t>Resupply</a:t>
                      </a:r>
                      <a:r>
                        <a:rPr lang="en-GB" baseline="0" dirty="0" smtClean="0"/>
                        <a:t> </a:t>
                      </a:r>
                    </a:p>
                    <a:p>
                      <a:r>
                        <a:rPr lang="en-GB" baseline="0" dirty="0" smtClean="0"/>
                        <a:t>(kg/18 months)</a:t>
                      </a:r>
                      <a:endParaRPr lang="en-GB" dirty="0"/>
                    </a:p>
                  </a:txBody>
                  <a:tcPr/>
                </a:tc>
                <a:tc>
                  <a:txBody>
                    <a:bodyPr/>
                    <a:lstStyle/>
                    <a:p>
                      <a:pPr algn="r"/>
                      <a:r>
                        <a:rPr lang="en-GB" dirty="0" smtClean="0"/>
                        <a:t>2343.5</a:t>
                      </a:r>
                      <a:endParaRPr lang="en-GB" dirty="0"/>
                    </a:p>
                  </a:txBody>
                  <a:tcPr/>
                </a:tc>
                <a:tc>
                  <a:txBody>
                    <a:bodyPr/>
                    <a:lstStyle/>
                    <a:p>
                      <a:pPr algn="r"/>
                      <a:r>
                        <a:rPr lang="en-GB" dirty="0" smtClean="0"/>
                        <a:t>1334.2</a:t>
                      </a:r>
                      <a:endParaRPr lang="en-GB" dirty="0"/>
                    </a:p>
                  </a:txBody>
                  <a:tcPr/>
                </a:tc>
              </a:tr>
              <a:tr h="624401">
                <a:tc>
                  <a:txBody>
                    <a:bodyPr/>
                    <a:lstStyle/>
                    <a:p>
                      <a:r>
                        <a:rPr lang="en-GB" dirty="0" smtClean="0"/>
                        <a:t>No. of independent</a:t>
                      </a:r>
                    </a:p>
                    <a:p>
                      <a:r>
                        <a:rPr lang="en-GB" dirty="0" smtClean="0"/>
                        <a:t>units</a:t>
                      </a:r>
                      <a:endParaRPr lang="en-GB" dirty="0"/>
                    </a:p>
                  </a:txBody>
                  <a:tcPr/>
                </a:tc>
                <a:tc>
                  <a:txBody>
                    <a:bodyPr/>
                    <a:lstStyle/>
                    <a:p>
                      <a:pPr algn="r"/>
                      <a:r>
                        <a:rPr lang="en-GB" dirty="0" smtClean="0"/>
                        <a:t>1</a:t>
                      </a:r>
                      <a:endParaRPr lang="en-GB" dirty="0"/>
                    </a:p>
                  </a:txBody>
                  <a:tcPr/>
                </a:tc>
                <a:tc>
                  <a:txBody>
                    <a:bodyPr/>
                    <a:lstStyle/>
                    <a:p>
                      <a:pPr algn="r"/>
                      <a:r>
                        <a:rPr lang="en-GB" dirty="0" smtClean="0"/>
                        <a:t>1</a:t>
                      </a:r>
                      <a:endParaRPr lang="en-GB" dirty="0"/>
                    </a:p>
                  </a:txBody>
                  <a:tcPr/>
                </a:tc>
              </a:tr>
              <a:tr h="624401">
                <a:tc>
                  <a:txBody>
                    <a:bodyPr/>
                    <a:lstStyle/>
                    <a:p>
                      <a:r>
                        <a:rPr lang="en-GB" dirty="0" smtClean="0"/>
                        <a:t>Feed streams</a:t>
                      </a:r>
                      <a:endParaRPr lang="en-GB" dirty="0"/>
                    </a:p>
                  </a:txBody>
                  <a:tcPr/>
                </a:tc>
                <a:tc>
                  <a:txBody>
                    <a:bodyPr/>
                    <a:lstStyle/>
                    <a:p>
                      <a:pPr algn="r"/>
                      <a:r>
                        <a:rPr lang="en-GB" dirty="0" smtClean="0"/>
                        <a:t>2</a:t>
                      </a:r>
                      <a:endParaRPr lang="en-GB" dirty="0"/>
                    </a:p>
                  </a:txBody>
                  <a:tcPr/>
                </a:tc>
                <a:tc>
                  <a:txBody>
                    <a:bodyPr/>
                    <a:lstStyle/>
                    <a:p>
                      <a:pPr algn="r"/>
                      <a:r>
                        <a:rPr lang="en-GB" dirty="0" smtClean="0"/>
                        <a:t>2</a:t>
                      </a:r>
                      <a:endParaRPr lang="en-GB" dirty="0"/>
                    </a:p>
                  </a:txBody>
                  <a:tcPr/>
                </a:tc>
              </a:tr>
              <a:tr h="624401">
                <a:tc>
                  <a:txBody>
                    <a:bodyPr/>
                    <a:lstStyle/>
                    <a:p>
                      <a:r>
                        <a:rPr lang="en-GB" dirty="0" err="1" smtClean="0"/>
                        <a:t>Maintanence</a:t>
                      </a:r>
                      <a:endParaRPr lang="en-GB" dirty="0"/>
                    </a:p>
                  </a:txBody>
                  <a:tcPr/>
                </a:tc>
                <a:tc>
                  <a:txBody>
                    <a:bodyPr/>
                    <a:lstStyle/>
                    <a:p>
                      <a:pPr algn="r"/>
                      <a:r>
                        <a:rPr lang="en-GB" dirty="0" smtClean="0"/>
                        <a:t>Unknown</a:t>
                      </a:r>
                      <a:endParaRPr lang="en-GB" dirty="0"/>
                    </a:p>
                  </a:txBody>
                  <a:tcPr/>
                </a:tc>
                <a:tc>
                  <a:txBody>
                    <a:bodyPr/>
                    <a:lstStyle/>
                    <a:p>
                      <a:pPr algn="r"/>
                      <a:r>
                        <a:rPr lang="en-GB" dirty="0" smtClean="0"/>
                        <a:t>Unknown</a:t>
                      </a:r>
                      <a:endParaRPr lang="en-GB" dirty="0"/>
                    </a:p>
                  </a:txBody>
                  <a:tcPr/>
                </a:tc>
              </a:tr>
            </a:tbl>
          </a:graphicData>
        </a:graphic>
      </p:graphicFrame>
      <p:sp>
        <p:nvSpPr>
          <p:cNvPr id="22" name="TextBox 21"/>
          <p:cNvSpPr txBox="1"/>
          <p:nvPr/>
        </p:nvSpPr>
        <p:spPr>
          <a:xfrm>
            <a:off x="123045" y="965919"/>
            <a:ext cx="10245259"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treatment</a:t>
            </a:r>
            <a:r>
              <a:rPr lang="en-GB" sz="2400" b="1" dirty="0">
                <a:latin typeface="Arial" pitchFamily="34" charset="0"/>
                <a:cs typeface="Arial" pitchFamily="34" charset="0"/>
              </a:rPr>
              <a:t> </a:t>
            </a:r>
            <a:r>
              <a:rPr lang="en-US" sz="2400" b="1" dirty="0" smtClean="0">
                <a:latin typeface="Arial" pitchFamily="34" charset="0"/>
                <a:cs typeface="Arial" pitchFamily="34" charset="0"/>
              </a:rPr>
              <a:t>–</a:t>
            </a:r>
            <a:r>
              <a:rPr lang="en-GB" sz="2400" b="1" dirty="0" smtClean="0">
                <a:latin typeface="Arial" pitchFamily="34" charset="0"/>
                <a:cs typeface="Arial" pitchFamily="34" charset="0"/>
              </a:rPr>
              <a:t> Final Two</a:t>
            </a:r>
          </a:p>
        </p:txBody>
      </p:sp>
    </p:spTree>
    <p:extLst>
      <p:ext uri="{BB962C8B-B14F-4D97-AF65-F5344CB8AC3E}">
        <p14:creationId xmlns:p14="http://schemas.microsoft.com/office/powerpoint/2010/main" val="242285175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treatment</a:t>
            </a:r>
            <a:endParaRPr lang="en-GB" sz="2400" b="1" dirty="0">
              <a:latin typeface="Arial" pitchFamily="34" charset="0"/>
              <a:cs typeface="Arial" pitchFamily="34" charset="0"/>
            </a:endParaRPr>
          </a:p>
        </p:txBody>
      </p:sp>
      <p:sp>
        <p:nvSpPr>
          <p:cNvPr id="23" name="TextBox 22"/>
          <p:cNvSpPr txBox="1"/>
          <p:nvPr/>
        </p:nvSpPr>
        <p:spPr>
          <a:xfrm>
            <a:off x="667653" y="1988840"/>
            <a:ext cx="7889523" cy="2031325"/>
          </a:xfrm>
          <a:prstGeom prst="rect">
            <a:avLst/>
          </a:prstGeom>
          <a:noFill/>
        </p:spPr>
        <p:txBody>
          <a:bodyPr wrap="square" rtlCol="0">
            <a:spAutoFit/>
          </a:bodyPr>
          <a:lstStyle/>
          <a:p>
            <a:r>
              <a:rPr lang="en-GB" dirty="0" smtClean="0">
                <a:latin typeface="Arial" pitchFamily="34" charset="0"/>
                <a:cs typeface="Arial" pitchFamily="34" charset="0"/>
              </a:rPr>
              <a:t>Feasibility studies for CO</a:t>
            </a:r>
            <a:r>
              <a:rPr lang="en-GB" baseline="-25000" dirty="0" smtClean="0">
                <a:latin typeface="Arial" pitchFamily="34" charset="0"/>
                <a:cs typeface="Arial" pitchFamily="34" charset="0"/>
              </a:rPr>
              <a:t>2</a:t>
            </a:r>
            <a:r>
              <a:rPr lang="en-GB" dirty="0" smtClean="0">
                <a:latin typeface="Arial" pitchFamily="34" charset="0"/>
                <a:cs typeface="Arial" pitchFamily="34" charset="0"/>
              </a:rPr>
              <a:t> treatment methods indicate that the </a:t>
            </a:r>
            <a:r>
              <a:rPr lang="en-GB" b="1" dirty="0" smtClean="0">
                <a:latin typeface="Arial" pitchFamily="34" charset="0"/>
                <a:cs typeface="Arial" pitchFamily="34" charset="0"/>
              </a:rPr>
              <a:t>Sabatier reaction</a:t>
            </a:r>
            <a:r>
              <a:rPr lang="en-GB" dirty="0" smtClean="0">
                <a:latin typeface="Arial" pitchFamily="34" charset="0"/>
                <a:cs typeface="Arial" pitchFamily="34" charset="0"/>
              </a:rPr>
              <a:t> is the best choice for “stage 2”.</a:t>
            </a:r>
          </a:p>
          <a:p>
            <a:endParaRPr lang="en-GB" dirty="0">
              <a:latin typeface="Arial" pitchFamily="34" charset="0"/>
              <a:cs typeface="Arial" pitchFamily="34" charset="0"/>
            </a:endParaRPr>
          </a:p>
          <a:p>
            <a:r>
              <a:rPr lang="en-GB" dirty="0" smtClean="0">
                <a:latin typeface="Arial" pitchFamily="34" charset="0"/>
                <a:cs typeface="Arial" pitchFamily="34" charset="0"/>
              </a:rPr>
              <a:t>Possibility of improving the process in “stage 3” by recovering hydrogen from the methane, as opposed to venting it to Mars.  This would create a closed loop for both H</a:t>
            </a:r>
            <a:r>
              <a:rPr lang="en-GB" baseline="-25000" dirty="0" smtClean="0">
                <a:latin typeface="Arial" pitchFamily="34" charset="0"/>
                <a:cs typeface="Arial" pitchFamily="34" charset="0"/>
              </a:rPr>
              <a:t>2</a:t>
            </a:r>
            <a:r>
              <a:rPr lang="en-GB" dirty="0" smtClean="0">
                <a:latin typeface="Arial" pitchFamily="34" charset="0"/>
                <a:cs typeface="Arial" pitchFamily="34" charset="0"/>
              </a:rPr>
              <a:t> and O</a:t>
            </a:r>
            <a:r>
              <a:rPr lang="en-GB" baseline="-25000" dirty="0" smtClean="0">
                <a:latin typeface="Arial" pitchFamily="34" charset="0"/>
                <a:cs typeface="Arial" pitchFamily="34" charset="0"/>
              </a:rPr>
              <a:t>2</a:t>
            </a:r>
            <a:r>
              <a:rPr lang="en-GB" dirty="0" smtClean="0">
                <a:latin typeface="Arial" pitchFamily="34" charset="0"/>
                <a:cs typeface="Arial" pitchFamily="34" charset="0"/>
              </a:rPr>
              <a:t>, meaning neither would need to be resupplied.</a:t>
            </a:r>
            <a:endParaRPr lang="en-GB" dirty="0">
              <a:latin typeface="Arial" pitchFamily="34" charset="0"/>
              <a:cs typeface="Arial" pitchFamily="34" charset="0"/>
            </a:endParaRPr>
          </a:p>
        </p:txBody>
      </p:sp>
    </p:spTree>
    <p:extLst>
      <p:ext uri="{BB962C8B-B14F-4D97-AF65-F5344CB8AC3E}">
        <p14:creationId xmlns:p14="http://schemas.microsoft.com/office/powerpoint/2010/main" val="33171553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1019"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treatment</a:t>
            </a:r>
            <a:endParaRPr lang="en-GB" sz="2400" b="1" dirty="0">
              <a:latin typeface="Arial" pitchFamily="34" charset="0"/>
              <a:cs typeface="Arial" pitchFamily="34" charset="0"/>
            </a:endParaRPr>
          </a:p>
        </p:txBody>
      </p:sp>
      <p:pic>
        <p:nvPicPr>
          <p:cNvPr id="4" name="Picture 3"/>
          <p:cNvPicPr>
            <a:picLocks noChangeAspect="1"/>
          </p:cNvPicPr>
          <p:nvPr/>
        </p:nvPicPr>
        <p:blipFill>
          <a:blip r:embed="rId3"/>
          <a:stretch>
            <a:fillRect/>
          </a:stretch>
        </p:blipFill>
        <p:spPr>
          <a:xfrm>
            <a:off x="1187624" y="1598710"/>
            <a:ext cx="6480720" cy="4549578"/>
          </a:xfrm>
          <a:prstGeom prst="rect">
            <a:avLst/>
          </a:prstGeom>
        </p:spPr>
      </p:pic>
    </p:spTree>
    <p:extLst>
      <p:ext uri="{BB962C8B-B14F-4D97-AF65-F5344CB8AC3E}">
        <p14:creationId xmlns:p14="http://schemas.microsoft.com/office/powerpoint/2010/main" val="277910348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1019"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0" name="Title 3"/>
          <p:cNvSpPr txBox="1">
            <a:spLocks/>
          </p:cNvSpPr>
          <p:nvPr/>
        </p:nvSpPr>
        <p:spPr>
          <a:xfrm>
            <a:off x="434437" y="930336"/>
            <a:ext cx="8229600" cy="661318"/>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500" b="1" dirty="0" smtClean="0">
                <a:latin typeface="Arial" pitchFamily="34" charset="0"/>
                <a:cs typeface="Arial" pitchFamily="34" charset="0"/>
              </a:rPr>
              <a:t>Sabatier reactor operating in isothermal mode</a:t>
            </a:r>
            <a:endParaRPr lang="en-GB" sz="2500" b="1" dirty="0">
              <a:latin typeface="Arial" pitchFamily="34" charset="0"/>
              <a:cs typeface="Arial" pitchFamily="34" charset="0"/>
            </a:endParaRPr>
          </a:p>
        </p:txBody>
      </p:sp>
      <p:pic>
        <p:nvPicPr>
          <p:cNvPr id="22" name="Picture 2" descr="F:\PS3\423K09ATM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628798"/>
            <a:ext cx="5690369" cy="2419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F:\PS3\500K09ATMV.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2" y="4044661"/>
            <a:ext cx="5690369" cy="2441009"/>
          </a:xfrm>
          <a:prstGeom prst="rect">
            <a:avLst/>
          </a:prstGeom>
          <a:noFill/>
          <a:extLst>
            <a:ext uri="{909E8E84-426E-40DD-AFC4-6F175D3DCCD1}">
              <a14:hiddenFill xmlns:a14="http://schemas.microsoft.com/office/drawing/2010/main">
                <a:solidFill>
                  <a:srgbClr val="FFFFFF"/>
                </a:solidFill>
              </a14:hiddenFill>
            </a:ext>
          </a:extLst>
        </p:spPr>
      </p:pic>
      <p:sp>
        <p:nvSpPr>
          <p:cNvPr id="26" name="Content Placeholder 6"/>
          <p:cNvSpPr txBox="1">
            <a:spLocks/>
          </p:cNvSpPr>
          <p:nvPr/>
        </p:nvSpPr>
        <p:spPr>
          <a:xfrm>
            <a:off x="6163219" y="1819905"/>
            <a:ext cx="2890664" cy="428133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000" dirty="0" smtClean="0"/>
              <a:t>Simple model assuming that temperature stays constant.</a:t>
            </a:r>
          </a:p>
          <a:p>
            <a:endParaRPr lang="en-GB" sz="2000" dirty="0" smtClean="0"/>
          </a:p>
        </p:txBody>
      </p:sp>
    </p:spTree>
    <p:extLst>
      <p:ext uri="{BB962C8B-B14F-4D97-AF65-F5344CB8AC3E}">
        <p14:creationId xmlns:p14="http://schemas.microsoft.com/office/powerpoint/2010/main" val="24316760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grpSp>
        <p:nvGrpSpPr>
          <p:cNvPr id="20" name="Group 19"/>
          <p:cNvGrpSpPr/>
          <p:nvPr/>
        </p:nvGrpSpPr>
        <p:grpSpPr>
          <a:xfrm>
            <a:off x="227005" y="1619087"/>
            <a:ext cx="8653477" cy="4883922"/>
            <a:chOff x="60569" y="1628799"/>
            <a:chExt cx="8653477" cy="4883922"/>
          </a:xfrm>
        </p:grpSpPr>
        <p:pic>
          <p:nvPicPr>
            <p:cNvPr id="22" name="Picture 2" descr="F:\PS3\non-isothermal\423K09ATMNIT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2684" y="1628800"/>
              <a:ext cx="3270191" cy="244827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F:\PS3\non-isothermal\423K09ATMNIV.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628799"/>
              <a:ext cx="5183862"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F:\PS3\non-isothermal\500K09ATMNITP.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3686" y="4077071"/>
              <a:ext cx="3240360" cy="242593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descr="F:\PS3\non-isothermal\500K09ATMNIV.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569" y="4013699"/>
              <a:ext cx="5230797" cy="2499022"/>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itle 1"/>
          <p:cNvSpPr txBox="1">
            <a:spLocks/>
          </p:cNvSpPr>
          <p:nvPr/>
        </p:nvSpPr>
        <p:spPr>
          <a:xfrm>
            <a:off x="609600" y="548684"/>
            <a:ext cx="8229600" cy="1021354"/>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500" b="1" dirty="0" smtClean="0">
                <a:latin typeface="Arial" pitchFamily="34" charset="0"/>
                <a:cs typeface="Arial" pitchFamily="34" charset="0"/>
              </a:rPr>
              <a:t>Sabatier reactor operating in non-isothermal mode</a:t>
            </a:r>
            <a:endParaRPr lang="en-GB" sz="2500" b="1" dirty="0">
              <a:latin typeface="Arial" pitchFamily="34" charset="0"/>
              <a:cs typeface="Arial" pitchFamily="34" charset="0"/>
            </a:endParaRPr>
          </a:p>
        </p:txBody>
      </p:sp>
    </p:spTree>
    <p:extLst>
      <p:ext uri="{BB962C8B-B14F-4D97-AF65-F5344CB8AC3E}">
        <p14:creationId xmlns:p14="http://schemas.microsoft.com/office/powerpoint/2010/main" val="424444212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Comparison</a:t>
            </a:r>
            <a:endParaRPr lang="en-GB" sz="2400" b="1" dirty="0">
              <a:latin typeface="Arial" pitchFamily="34" charset="0"/>
              <a:cs typeface="Arial" pitchFamily="34" charset="0"/>
            </a:endParaRPr>
          </a:p>
        </p:txBody>
      </p:sp>
      <p:graphicFrame>
        <p:nvGraphicFramePr>
          <p:cNvPr id="20" name="Content Placeholder 8"/>
          <p:cNvGraphicFramePr>
            <a:graphicFrameLocks/>
          </p:cNvGraphicFramePr>
          <p:nvPr>
            <p:extLst>
              <p:ext uri="{D42A27DB-BD31-4B8C-83A1-F6EECF244321}">
                <p14:modId xmlns:p14="http://schemas.microsoft.com/office/powerpoint/2010/main" val="1279520095"/>
              </p:ext>
            </p:extLst>
          </p:nvPr>
        </p:nvGraphicFramePr>
        <p:xfrm>
          <a:off x="1098425" y="1528912"/>
          <a:ext cx="7091165" cy="4608504"/>
        </p:xfrm>
        <a:graphic>
          <a:graphicData uri="http://schemas.openxmlformats.org/drawingml/2006/table">
            <a:tbl>
              <a:tblPr>
                <a:tableStyleId>{5C22544A-7EE6-4342-B048-85BDC9FD1C3A}</a:tableStyleId>
              </a:tblPr>
              <a:tblGrid>
                <a:gridCol w="2520557"/>
                <a:gridCol w="941009"/>
                <a:gridCol w="941009"/>
                <a:gridCol w="1344295"/>
                <a:gridCol w="1344295"/>
              </a:tblGrid>
              <a:tr h="215855">
                <a:tc>
                  <a:txBody>
                    <a:bodyPr/>
                    <a:lstStyle/>
                    <a:p>
                      <a:pPr algn="l" fontAlgn="b"/>
                      <a:endParaRPr lang="en-GB" sz="1200" b="0" i="0" u="none" strike="noStrike" dirty="0">
                        <a:solidFill>
                          <a:srgbClr val="000000"/>
                        </a:solidFill>
                        <a:effectLst/>
                        <a:latin typeface="Calibri"/>
                      </a:endParaRPr>
                    </a:p>
                  </a:txBody>
                  <a:tcPr marL="7178" marR="7178" marT="7178" marB="0" anchor="b"/>
                </a:tc>
                <a:tc>
                  <a:txBody>
                    <a:bodyPr/>
                    <a:lstStyle/>
                    <a:p>
                      <a:pPr algn="ctr" fontAlgn="b"/>
                      <a:r>
                        <a:rPr lang="en-GB" sz="1200" u="none" strike="noStrike">
                          <a:effectLst/>
                        </a:rPr>
                        <a:t>Run 1</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Run 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Run 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Run 4</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T</a:t>
                      </a:r>
                      <a:r>
                        <a:rPr lang="en-GB" sz="1200" u="none" strike="noStrike" baseline="-25000">
                          <a:effectLst/>
                        </a:rPr>
                        <a:t>in</a:t>
                      </a:r>
                      <a:r>
                        <a:rPr lang="en-GB" sz="1200" u="none" strike="noStrike">
                          <a:effectLst/>
                        </a:rPr>
                        <a:t>(K)</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423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500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423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500</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T</a:t>
                      </a:r>
                      <a:r>
                        <a:rPr lang="en-GB" sz="1200" u="none" strike="noStrike" baseline="-25000">
                          <a:effectLst/>
                        </a:rPr>
                        <a:t>out </a:t>
                      </a:r>
                      <a:r>
                        <a:rPr lang="en-GB" sz="1200" u="none" strike="noStrike">
                          <a:effectLst/>
                        </a:rPr>
                        <a:t>(K)</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423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500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500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518.6</a:t>
                      </a:r>
                      <a:endParaRPr lang="en-GB" sz="1200" b="0" i="0" u="none" strike="noStrike">
                        <a:solidFill>
                          <a:srgbClr val="000000"/>
                        </a:solidFill>
                        <a:effectLst/>
                        <a:latin typeface="Calibri"/>
                      </a:endParaRPr>
                    </a:p>
                  </a:txBody>
                  <a:tcPr marL="7178" marR="7178" marT="7178" marB="0" anchor="b"/>
                </a:tc>
              </a:tr>
              <a:tr h="215855">
                <a:tc>
                  <a:txBody>
                    <a:bodyPr/>
                    <a:lstStyle/>
                    <a:p>
                      <a:pPr algn="l" fontAlgn="b"/>
                      <a:r>
                        <a:rPr lang="en-GB" sz="1200" u="none" strike="noStrike">
                          <a:effectLst/>
                        </a:rPr>
                        <a:t>P(atm)</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0.9</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0.9</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0.9</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0.9</a:t>
                      </a:r>
                      <a:endParaRPr lang="en-GB" sz="1200" b="0" i="0" u="none" strike="noStrike">
                        <a:solidFill>
                          <a:srgbClr val="000000"/>
                        </a:solidFill>
                        <a:effectLst/>
                        <a:latin typeface="Calibri"/>
                      </a:endParaRPr>
                    </a:p>
                  </a:txBody>
                  <a:tcPr marL="7178" marR="7178" marT="7178" marB="0" anchor="b"/>
                </a:tc>
              </a:tr>
              <a:tr h="215855">
                <a:tc>
                  <a:txBody>
                    <a:bodyPr/>
                    <a:lstStyle/>
                    <a:p>
                      <a:pPr algn="l" fontAlgn="b"/>
                      <a:r>
                        <a:rPr lang="en-GB" sz="1200" u="none" strike="noStrike">
                          <a:effectLst/>
                        </a:rPr>
                        <a:t>Mode</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Isothermal</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Isothermal</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Non-isothermal</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Non-isothermal</a:t>
                      </a:r>
                      <a:endParaRPr lang="en-GB" sz="1200" b="0" i="0" u="none" strike="noStrike">
                        <a:solidFill>
                          <a:srgbClr val="000000"/>
                        </a:solidFill>
                        <a:effectLst/>
                        <a:latin typeface="Calibri"/>
                      </a:endParaRPr>
                    </a:p>
                  </a:txBody>
                  <a:tcPr marL="7178" marR="7178" marT="7178" marB="0" anchor="b"/>
                </a:tc>
              </a:tr>
              <a:tr h="248233">
                <a:tc>
                  <a:txBody>
                    <a:bodyPr/>
                    <a:lstStyle/>
                    <a:p>
                      <a:pPr algn="l" fontAlgn="b"/>
                      <a:r>
                        <a:rPr lang="en-GB" sz="1200" u="none" strike="noStrike">
                          <a:effectLst/>
                        </a:rPr>
                        <a:t>Reactor volume(m</a:t>
                      </a:r>
                      <a:r>
                        <a:rPr lang="en-GB" sz="1200" u="none" strike="noStrike" baseline="30000">
                          <a:effectLst/>
                        </a:rPr>
                        <a:t>3</a:t>
                      </a:r>
                      <a:r>
                        <a:rPr lang="en-GB" sz="1200" u="none" strike="noStrike">
                          <a:effectLst/>
                        </a:rPr>
                        <a:t>)</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16.09</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0.93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1.87</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1.06</a:t>
                      </a:r>
                      <a:endParaRPr lang="en-GB" sz="1200" b="0" i="0" u="none" strike="noStrike">
                        <a:solidFill>
                          <a:srgbClr val="000000"/>
                        </a:solidFill>
                        <a:effectLst/>
                        <a:latin typeface="Calibri"/>
                      </a:endParaRPr>
                    </a:p>
                  </a:txBody>
                  <a:tcPr marL="7178" marR="7178" marT="7178" marB="0" anchor="b"/>
                </a:tc>
              </a:tr>
              <a:tr h="215855">
                <a:tc>
                  <a:txBody>
                    <a:bodyPr/>
                    <a:lstStyle/>
                    <a:p>
                      <a:pPr algn="l" fontAlgn="b"/>
                      <a:r>
                        <a:rPr lang="en-GB" sz="1200" u="none" strike="noStrike">
                          <a:effectLst/>
                        </a:rPr>
                        <a:t>Residence time (days)</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0.37</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dirty="0">
                          <a:effectLst/>
                        </a:rPr>
                        <a:t>0.02</a:t>
                      </a:r>
                      <a:endParaRPr lang="en-GB" sz="1200" b="0" i="0" u="none" strike="noStrike" dirty="0">
                        <a:solidFill>
                          <a:srgbClr val="000000"/>
                        </a:solidFill>
                        <a:effectLst/>
                        <a:latin typeface="Calibri"/>
                      </a:endParaRPr>
                    </a:p>
                  </a:txBody>
                  <a:tcPr marL="7178" marR="7178" marT="7178" marB="0" anchor="b"/>
                </a:tc>
                <a:tc>
                  <a:txBody>
                    <a:bodyPr/>
                    <a:lstStyle/>
                    <a:p>
                      <a:pPr algn="ctr" fontAlgn="b"/>
                      <a:r>
                        <a:rPr lang="en-GB" sz="1200" u="none" strike="noStrike">
                          <a:effectLst/>
                        </a:rPr>
                        <a:t>0.04</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0.02</a:t>
                      </a:r>
                      <a:endParaRPr lang="en-GB" sz="1200" b="0" i="0" u="none" strike="noStrike">
                        <a:solidFill>
                          <a:srgbClr val="000000"/>
                        </a:solidFill>
                        <a:effectLst/>
                        <a:latin typeface="Calibri"/>
                      </a:endParaRPr>
                    </a:p>
                  </a:txBody>
                  <a:tcPr marL="7178" marR="7178" marT="7178" marB="0" anchor="b"/>
                </a:tc>
              </a:tr>
              <a:tr h="215855">
                <a:tc>
                  <a:txBody>
                    <a:bodyPr/>
                    <a:lstStyle/>
                    <a:p>
                      <a:pPr algn="l" fontAlgn="b"/>
                      <a:r>
                        <a:rPr lang="en-GB" sz="1200" u="none" strike="noStrike">
                          <a:effectLst/>
                        </a:rPr>
                        <a:t>Residence time (hours)</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8.83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0.43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1.03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0.49</a:t>
                      </a:r>
                      <a:endParaRPr lang="en-GB" sz="1200" b="0" i="0" u="none" strike="noStrike">
                        <a:solidFill>
                          <a:srgbClr val="000000"/>
                        </a:solidFill>
                        <a:effectLst/>
                        <a:latin typeface="Calibri"/>
                      </a:endParaRPr>
                    </a:p>
                  </a:txBody>
                  <a:tcPr marL="7178" marR="7178" marT="7178" marB="0" anchor="b"/>
                </a:tc>
              </a:tr>
              <a:tr h="215855">
                <a:tc>
                  <a:txBody>
                    <a:bodyPr/>
                    <a:lstStyle/>
                    <a:p>
                      <a:pPr algn="l" fontAlgn="b"/>
                      <a:r>
                        <a:rPr lang="en-GB" sz="1200" u="none" strike="noStrike">
                          <a:effectLst/>
                        </a:rPr>
                        <a:t>Mass flows in (kg/day)</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CO</a:t>
                      </a:r>
                      <a:r>
                        <a:rPr lang="en-GB" sz="1200" u="none" strike="noStrike" baseline="-25000">
                          <a:effectLst/>
                        </a:rPr>
                        <a:t>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10.00</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H</a:t>
                      </a:r>
                      <a:r>
                        <a:rPr lang="en-GB" sz="1200" u="none" strike="noStrike" baseline="-25000">
                          <a:effectLst/>
                        </a:rPr>
                        <a:t>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1.82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1.82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1.82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1.82</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H</a:t>
                      </a:r>
                      <a:r>
                        <a:rPr lang="en-GB" sz="1200" u="none" strike="noStrike" baseline="-25000">
                          <a:effectLst/>
                        </a:rPr>
                        <a:t>2</a:t>
                      </a:r>
                      <a:r>
                        <a:rPr lang="en-GB" sz="1200" u="none" strike="noStrike">
                          <a:effectLst/>
                        </a:rPr>
                        <a:t>O</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CH</a:t>
                      </a:r>
                      <a:r>
                        <a:rPr lang="en-GB" sz="1200" u="none" strike="noStrike" baseline="-25000">
                          <a:effectLst/>
                        </a:rPr>
                        <a:t>4</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0.00</a:t>
                      </a:r>
                      <a:endParaRPr lang="en-GB" sz="1200" b="0" i="0" u="none" strike="noStrike">
                        <a:solidFill>
                          <a:srgbClr val="000000"/>
                        </a:solidFill>
                        <a:effectLst/>
                        <a:latin typeface="Calibri"/>
                      </a:endParaRPr>
                    </a:p>
                  </a:txBody>
                  <a:tcPr marL="7178" marR="7178" marT="7178" marB="0" anchor="b"/>
                </a:tc>
              </a:tr>
              <a:tr h="215855">
                <a:tc>
                  <a:txBody>
                    <a:bodyPr/>
                    <a:lstStyle/>
                    <a:p>
                      <a:pPr algn="l" fontAlgn="b"/>
                      <a:r>
                        <a:rPr lang="en-GB" sz="1200" u="none" strike="noStrike">
                          <a:effectLst/>
                        </a:rPr>
                        <a:t>Mass flows out (kg/day)</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 </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CO</a:t>
                      </a:r>
                      <a:r>
                        <a:rPr lang="en-GB" sz="1200" u="none" strike="noStrike" baseline="-25000">
                          <a:effectLst/>
                        </a:rPr>
                        <a:t>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0.64</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0.62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0.24</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0.23</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H</a:t>
                      </a:r>
                      <a:r>
                        <a:rPr lang="en-GB" sz="1200" u="none" strike="noStrike" baseline="-25000">
                          <a:effectLst/>
                        </a:rPr>
                        <a:t>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0.13</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0.12</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0.05</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0.04</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H</a:t>
                      </a:r>
                      <a:r>
                        <a:rPr lang="en-GB" sz="1200" u="none" strike="noStrike" baseline="-25000">
                          <a:effectLst/>
                        </a:rPr>
                        <a:t>2</a:t>
                      </a:r>
                      <a:r>
                        <a:rPr lang="en-GB" sz="1200" u="none" strike="noStrike">
                          <a:effectLst/>
                        </a:rPr>
                        <a:t>O</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7.65</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7.68</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7.99</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7.99</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GB" sz="1200" u="none" strike="noStrike">
                          <a:effectLst/>
                        </a:rPr>
                        <a:t>CH</a:t>
                      </a:r>
                      <a:r>
                        <a:rPr lang="en-GB" sz="1200" u="none" strike="noStrike" baseline="-25000">
                          <a:effectLst/>
                        </a:rPr>
                        <a:t>4</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3.40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3.40</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3.55</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3.56</a:t>
                      </a:r>
                      <a:endParaRPr lang="en-GB" sz="1200" b="0" i="0" u="none" strike="noStrike">
                        <a:solidFill>
                          <a:srgbClr val="000000"/>
                        </a:solidFill>
                        <a:effectLst/>
                        <a:latin typeface="Calibri"/>
                      </a:endParaRPr>
                    </a:p>
                  </a:txBody>
                  <a:tcPr marL="7178" marR="7178" marT="7178" marB="0" anchor="b"/>
                </a:tc>
              </a:tr>
              <a:tr h="259026">
                <a:tc>
                  <a:txBody>
                    <a:bodyPr/>
                    <a:lstStyle/>
                    <a:p>
                      <a:pPr algn="l" fontAlgn="b"/>
                      <a:r>
                        <a:rPr lang="en-US" sz="1200" u="none" strike="noStrike">
                          <a:effectLst/>
                        </a:rPr>
                        <a:t>Conversion of CO</a:t>
                      </a:r>
                      <a:r>
                        <a:rPr lang="en-US" sz="1200" u="none" strike="noStrike" baseline="-25000">
                          <a:effectLst/>
                        </a:rPr>
                        <a:t>2 </a:t>
                      </a:r>
                      <a:r>
                        <a:rPr lang="en-US" sz="1200" u="none" strike="noStrike">
                          <a:effectLst/>
                        </a:rPr>
                        <a:t>(mass basis)</a:t>
                      </a:r>
                      <a:endParaRPr lang="en-US"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93.6</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93.8</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a:effectLst/>
                        </a:rPr>
                        <a:t>97.6</a:t>
                      </a:r>
                      <a:endParaRPr lang="en-GB" sz="1200" b="0" i="0" u="none" strike="noStrike">
                        <a:solidFill>
                          <a:srgbClr val="000000"/>
                        </a:solidFill>
                        <a:effectLst/>
                        <a:latin typeface="Calibri"/>
                      </a:endParaRPr>
                    </a:p>
                  </a:txBody>
                  <a:tcPr marL="7178" marR="7178" marT="7178" marB="0" anchor="b"/>
                </a:tc>
                <a:tc>
                  <a:txBody>
                    <a:bodyPr/>
                    <a:lstStyle/>
                    <a:p>
                      <a:pPr algn="ctr" fontAlgn="b"/>
                      <a:r>
                        <a:rPr lang="en-GB" sz="1200" u="none" strike="noStrike" dirty="0">
                          <a:effectLst/>
                        </a:rPr>
                        <a:t>97.7</a:t>
                      </a:r>
                      <a:endParaRPr lang="en-GB" sz="1200" b="0" i="0" u="none" strike="noStrike" dirty="0">
                        <a:solidFill>
                          <a:srgbClr val="000000"/>
                        </a:solidFill>
                        <a:effectLst/>
                        <a:latin typeface="Calibri"/>
                      </a:endParaRPr>
                    </a:p>
                  </a:txBody>
                  <a:tcPr marL="7178" marR="7178" marT="7178" marB="0" anchor="b"/>
                </a:tc>
              </a:tr>
            </a:tbl>
          </a:graphicData>
        </a:graphic>
      </p:graphicFrame>
    </p:spTree>
    <p:extLst>
      <p:ext uri="{BB962C8B-B14F-4D97-AF65-F5344CB8AC3E}">
        <p14:creationId xmlns:p14="http://schemas.microsoft.com/office/powerpoint/2010/main" val="394693445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Key Points</a:t>
            </a:r>
            <a:endParaRPr lang="en-GB" sz="2400" b="1" dirty="0">
              <a:latin typeface="Arial" pitchFamily="34" charset="0"/>
              <a:cs typeface="Arial" pitchFamily="34" charset="0"/>
            </a:endParaRPr>
          </a:p>
        </p:txBody>
      </p:sp>
      <p:sp>
        <p:nvSpPr>
          <p:cNvPr id="20" name="Content Placeholder 4"/>
          <p:cNvSpPr txBox="1">
            <a:spLocks/>
          </p:cNvSpPr>
          <p:nvPr/>
        </p:nvSpPr>
        <p:spPr>
          <a:xfrm>
            <a:off x="457200" y="1600200"/>
            <a:ext cx="4038600" cy="45259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600" smtClean="0"/>
              <a:t>Operating temperatures above 550 K have been disregarded due to material properties such as susceptibility to creep</a:t>
            </a:r>
          </a:p>
          <a:p>
            <a:r>
              <a:rPr lang="en-GB" sz="1600" smtClean="0"/>
              <a:t>Can we assume that the reactor is isobaric even with temperature change? Pressure affects rate of reaction and density of gas stream (can make things much more complex).  ΔP for 500K would be 0.036 atm and for 423K =0.106 atm.</a:t>
            </a:r>
          </a:p>
          <a:p>
            <a:endParaRPr lang="en-GB" sz="1600" smtClean="0"/>
          </a:p>
          <a:p>
            <a:endParaRPr lang="en-GB" sz="1600" smtClean="0"/>
          </a:p>
          <a:p>
            <a:r>
              <a:rPr lang="en-GB" sz="1600" smtClean="0"/>
              <a:t>Assuming that we would want to be able to generate oxygen at a fast rate (in case of emergencies), a non-isothermal reactor operating at 500K inlet and 0.9 atm would be the best choice (relatively compact and lowest residence time (plus highest conversion).</a:t>
            </a:r>
            <a:endParaRPr lang="en-GB" sz="1600" dirty="0"/>
          </a:p>
        </p:txBody>
      </p:sp>
      <p:sp>
        <p:nvSpPr>
          <p:cNvPr id="22" name="Content Placeholder 5"/>
          <p:cNvSpPr txBox="1">
            <a:spLocks/>
          </p:cNvSpPr>
          <p:nvPr/>
        </p:nvSpPr>
        <p:spPr>
          <a:xfrm>
            <a:off x="4648200" y="1600200"/>
            <a:ext cx="4038600"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1600" smtClean="0"/>
              <a:t>Reason for pressure selection – Station will be at 1 atm pressure, if a leak in the reactor casing occurs then we would prefer that air is sucked into the reactor rather than a mixture of gases passed straight into the habitat.</a:t>
            </a:r>
          </a:p>
          <a:p>
            <a:r>
              <a:rPr lang="en-GB" sz="1600" smtClean="0"/>
              <a:t>The lower the pressure used, the greater the reactor volume becomes and therefore only a slight vacuum is needed (i.e. just below station pressure) so 0.9 atm was selected.</a:t>
            </a:r>
            <a:endParaRPr lang="en-GB" sz="1600" dirty="0"/>
          </a:p>
        </p:txBody>
      </p:sp>
    </p:spTree>
    <p:extLst>
      <p:ext uri="{BB962C8B-B14F-4D97-AF65-F5344CB8AC3E}">
        <p14:creationId xmlns:p14="http://schemas.microsoft.com/office/powerpoint/2010/main" val="394693445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PFD</a:t>
            </a:r>
            <a:endParaRPr lang="en-GB" sz="2400" b="1" dirty="0">
              <a:latin typeface="Arial" pitchFamily="34" charset="0"/>
              <a:cs typeface="Arial" pitchFamily="34" charset="0"/>
            </a:endParaRPr>
          </a:p>
        </p:txBody>
      </p:sp>
      <p:pic>
        <p:nvPicPr>
          <p:cNvPr id="20" name="Picture 19"/>
          <p:cNvPicPr>
            <a:picLocks noChangeAspect="1"/>
          </p:cNvPicPr>
          <p:nvPr/>
        </p:nvPicPr>
        <p:blipFill>
          <a:blip r:embed="rId3"/>
          <a:stretch>
            <a:fillRect/>
          </a:stretch>
        </p:blipFill>
        <p:spPr>
          <a:xfrm>
            <a:off x="0" y="1890084"/>
            <a:ext cx="9144000" cy="3030625"/>
          </a:xfrm>
          <a:prstGeom prst="rect">
            <a:avLst/>
          </a:prstGeom>
        </p:spPr>
      </p:pic>
    </p:spTree>
    <p:extLst>
      <p:ext uri="{BB962C8B-B14F-4D97-AF65-F5344CB8AC3E}">
        <p14:creationId xmlns:p14="http://schemas.microsoft.com/office/powerpoint/2010/main" val="416310421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Other Units to be Designed</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975148"/>
            <a:ext cx="8075240" cy="345638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lnSpc>
                <a:spcPct val="150000"/>
              </a:lnSpc>
              <a:buFont typeface="+mj-lt"/>
              <a:buAutoNum type="arabicPeriod"/>
            </a:pPr>
            <a:r>
              <a:rPr lang="en-US" sz="2000" dirty="0" smtClean="0"/>
              <a:t>Gas Storage Vessels (for CO</a:t>
            </a:r>
            <a:r>
              <a:rPr lang="en-US" sz="2000" baseline="-25000" dirty="0" smtClean="0"/>
              <a:t>2</a:t>
            </a:r>
            <a:r>
              <a:rPr lang="en-US" sz="2000" dirty="0" smtClean="0"/>
              <a:t>, H</a:t>
            </a:r>
            <a:r>
              <a:rPr lang="en-US" sz="2000" baseline="-25000" dirty="0" smtClean="0"/>
              <a:t>2</a:t>
            </a:r>
            <a:r>
              <a:rPr lang="en-US" sz="2000" dirty="0" smtClean="0"/>
              <a:t>, O</a:t>
            </a:r>
            <a:r>
              <a:rPr lang="en-US" sz="2000" baseline="-25000" dirty="0" smtClean="0"/>
              <a:t>2</a:t>
            </a:r>
            <a:r>
              <a:rPr lang="en-US" sz="2000" dirty="0" smtClean="0"/>
              <a:t>, CH</a:t>
            </a:r>
            <a:r>
              <a:rPr lang="en-US" sz="2000" baseline="-25000" dirty="0" smtClean="0"/>
              <a:t>4</a:t>
            </a:r>
            <a:r>
              <a:rPr lang="en-US" sz="2000" dirty="0" smtClean="0"/>
              <a:t>)</a:t>
            </a:r>
          </a:p>
          <a:p>
            <a:pPr marL="514350" indent="-514350">
              <a:lnSpc>
                <a:spcPct val="150000"/>
              </a:lnSpc>
              <a:buFont typeface="+mj-lt"/>
              <a:buAutoNum type="arabicPeriod"/>
            </a:pPr>
            <a:r>
              <a:rPr lang="en-US" sz="2000" dirty="0" smtClean="0"/>
              <a:t>Liquid Storage Vessel (for H</a:t>
            </a:r>
            <a:r>
              <a:rPr lang="en-US" sz="2000" baseline="-25000" dirty="0" smtClean="0"/>
              <a:t>2</a:t>
            </a:r>
            <a:r>
              <a:rPr lang="en-US" sz="2000" dirty="0" smtClean="0"/>
              <a:t>O)</a:t>
            </a:r>
          </a:p>
          <a:p>
            <a:pPr marL="514350" indent="-514350">
              <a:lnSpc>
                <a:spcPct val="150000"/>
              </a:lnSpc>
              <a:buFont typeface="+mj-lt"/>
              <a:buAutoNum type="arabicPeriod"/>
            </a:pPr>
            <a:r>
              <a:rPr lang="en-US" sz="2000" dirty="0" smtClean="0"/>
              <a:t>Water separation HX (to remove water from reactor exit stream – simple)</a:t>
            </a:r>
          </a:p>
          <a:p>
            <a:pPr marL="514350" indent="-514350">
              <a:lnSpc>
                <a:spcPct val="150000"/>
              </a:lnSpc>
              <a:buFont typeface="+mj-lt"/>
              <a:buAutoNum type="arabicPeriod"/>
            </a:pPr>
            <a:r>
              <a:rPr lang="en-US" sz="2000" dirty="0" smtClean="0"/>
              <a:t>Gas separation (can  separation group offer any advice?)</a:t>
            </a:r>
          </a:p>
          <a:p>
            <a:pPr marL="514350" indent="-514350">
              <a:lnSpc>
                <a:spcPct val="150000"/>
              </a:lnSpc>
              <a:buFont typeface="+mj-lt"/>
              <a:buAutoNum type="arabicPeriod"/>
            </a:pPr>
            <a:r>
              <a:rPr lang="en-US" sz="2000" dirty="0" smtClean="0"/>
              <a:t>Electrolysis unit (continuous or cyclic?)</a:t>
            </a:r>
          </a:p>
          <a:p>
            <a:pPr marL="514350" indent="-514350">
              <a:lnSpc>
                <a:spcPct val="150000"/>
              </a:lnSpc>
              <a:buFont typeface="+mj-lt"/>
              <a:buAutoNum type="arabicPeriod"/>
            </a:pPr>
            <a:r>
              <a:rPr lang="en-US" sz="2000" dirty="0" smtClean="0"/>
              <a:t>Pumps, valves </a:t>
            </a:r>
            <a:r>
              <a:rPr lang="en-US" sz="2000" dirty="0" err="1" smtClean="0"/>
              <a:t>etc</a:t>
            </a:r>
            <a:r>
              <a:rPr lang="en-US" sz="2000" dirty="0" smtClean="0"/>
              <a:t> (last)</a:t>
            </a:r>
          </a:p>
          <a:p>
            <a:pPr marL="0" indent="0">
              <a:lnSpc>
                <a:spcPct val="150000"/>
              </a:lnSpc>
              <a:buFont typeface="Arial" pitchFamily="34" charset="0"/>
              <a:buNone/>
            </a:pPr>
            <a:endParaRPr lang="en-US" sz="2000" dirty="0"/>
          </a:p>
        </p:txBody>
      </p:sp>
    </p:spTree>
    <p:extLst>
      <p:ext uri="{BB962C8B-B14F-4D97-AF65-F5344CB8AC3E}">
        <p14:creationId xmlns:p14="http://schemas.microsoft.com/office/powerpoint/2010/main" val="179298575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CO</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Storage Vessel</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484784"/>
            <a:ext cx="8075240" cy="46085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2000" smtClean="0"/>
              <a:t>Information required for design:</a:t>
            </a:r>
          </a:p>
          <a:p>
            <a:pPr>
              <a:lnSpc>
                <a:spcPct val="150000"/>
              </a:lnSpc>
            </a:pPr>
            <a:r>
              <a:rPr lang="en-US" sz="2000" smtClean="0"/>
              <a:t>CO</a:t>
            </a:r>
            <a:r>
              <a:rPr lang="en-US" sz="2000" baseline="-25000" smtClean="0"/>
              <a:t>2</a:t>
            </a:r>
            <a:r>
              <a:rPr lang="en-US" sz="2000" smtClean="0"/>
              <a:t> flowrate (including recycle if appropriate)</a:t>
            </a:r>
          </a:p>
          <a:p>
            <a:pPr>
              <a:lnSpc>
                <a:spcPct val="150000"/>
              </a:lnSpc>
            </a:pPr>
            <a:r>
              <a:rPr lang="en-US" sz="2000" smtClean="0"/>
              <a:t>Need to choose a “hold-up” time – depends on mode of operation of Sabatier (and if cyclic operation then depends on time to heat up)</a:t>
            </a:r>
          </a:p>
          <a:p>
            <a:pPr>
              <a:lnSpc>
                <a:spcPct val="150000"/>
              </a:lnSpc>
            </a:pPr>
            <a:r>
              <a:rPr lang="en-US" sz="2000" smtClean="0"/>
              <a:t>Need to choose a safety factor (Trelfa’s lecture?)</a:t>
            </a:r>
          </a:p>
          <a:p>
            <a:pPr>
              <a:lnSpc>
                <a:spcPct val="150000"/>
              </a:lnSpc>
            </a:pPr>
            <a:r>
              <a:rPr lang="en-US" sz="2000" smtClean="0"/>
              <a:t>Need to choose T&amp;P</a:t>
            </a:r>
          </a:p>
          <a:p>
            <a:pPr>
              <a:lnSpc>
                <a:spcPct val="150000"/>
              </a:lnSpc>
            </a:pPr>
            <a:endParaRPr lang="en-US" sz="2000" dirty="0"/>
          </a:p>
        </p:txBody>
      </p:sp>
    </p:spTree>
    <p:extLst>
      <p:ext uri="{BB962C8B-B14F-4D97-AF65-F5344CB8AC3E}">
        <p14:creationId xmlns:p14="http://schemas.microsoft.com/office/powerpoint/2010/main" val="14760366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4" name="TextBox 3"/>
          <p:cNvSpPr txBox="1"/>
          <p:nvPr/>
        </p:nvSpPr>
        <p:spPr>
          <a:xfrm>
            <a:off x="304714" y="1268760"/>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Water Recycling</a:t>
            </a:r>
            <a:endParaRPr lang="en-GB" sz="2400" b="1" dirty="0">
              <a:latin typeface="Arial" pitchFamily="34" charset="0"/>
              <a:cs typeface="Arial" pitchFamily="34" charset="0"/>
            </a:endParaRPr>
          </a:p>
        </p:txBody>
      </p:sp>
      <p:sp>
        <p:nvSpPr>
          <p:cNvPr id="12" name="TextBox 11"/>
          <p:cNvSpPr txBox="1"/>
          <p:nvPr/>
        </p:nvSpPr>
        <p:spPr>
          <a:xfrm>
            <a:off x="305041" y="2636912"/>
            <a:ext cx="8280920" cy="2308324"/>
          </a:xfrm>
          <a:prstGeom prst="rect">
            <a:avLst/>
          </a:prstGeom>
          <a:noFill/>
        </p:spPr>
        <p:txBody>
          <a:bodyPr wrap="square" rtlCol="0">
            <a:spAutoFit/>
          </a:bodyPr>
          <a:lstStyle/>
          <a:p>
            <a:r>
              <a:rPr lang="en-GB" dirty="0" smtClean="0">
                <a:latin typeface="Arial" pitchFamily="34" charset="0"/>
                <a:cs typeface="Arial" pitchFamily="34" charset="0"/>
              </a:rPr>
              <a:t>Assumptions:</a:t>
            </a:r>
          </a:p>
          <a:p>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All consumed water requires recycling</a:t>
            </a:r>
          </a:p>
          <a:p>
            <a:pPr marL="342900" indent="-342900">
              <a:buFont typeface="+mj-lt"/>
              <a:buAutoNum type="arabicPeriod"/>
            </a:pPr>
            <a:endParaRPr lang="en-GB" dirty="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Assuming NASA standard water composition</a:t>
            </a:r>
          </a:p>
          <a:p>
            <a:endParaRPr lang="en-GB" dirty="0" smtClean="0"/>
          </a:p>
          <a:p>
            <a:pPr marL="342900" indent="-342900">
              <a:buFont typeface="+mj-lt"/>
              <a:buAutoNum type="arabicPeriod"/>
            </a:pPr>
            <a:endParaRPr lang="en-GB" dirty="0"/>
          </a:p>
          <a:p>
            <a:pPr marL="342900" indent="-342900">
              <a:buFont typeface="+mj-lt"/>
              <a:buAutoNum type="arabicPeriod"/>
            </a:pPr>
            <a:endParaRPr lang="en-GB" dirty="0"/>
          </a:p>
        </p:txBody>
      </p:sp>
      <p:sp>
        <p:nvSpPr>
          <p:cNvPr id="11" name="Flowchart: Manual Operation 10"/>
          <p:cNvSpPr/>
          <p:nvPr/>
        </p:nvSpPr>
        <p:spPr>
          <a:xfrm rot="10800000">
            <a:off x="2987824"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3296854" y="116632"/>
            <a:ext cx="1728192" cy="461665"/>
          </a:xfrm>
          <a:prstGeom prst="rect">
            <a:avLst/>
          </a:prstGeom>
          <a:noFill/>
        </p:spPr>
        <p:txBody>
          <a:bodyPr wrap="square" rtlCol="0">
            <a:spAutoFit/>
          </a:bodyPr>
          <a:lstStyle/>
          <a:p>
            <a:r>
              <a:rPr lang="en-GB" sz="1200" b="1" dirty="0" smtClean="0">
                <a:latin typeface="Arial" pitchFamily="34" charset="0"/>
                <a:cs typeface="Arial" pitchFamily="34" charset="0"/>
              </a:rPr>
              <a:t>2. Stages </a:t>
            </a:r>
          </a:p>
          <a:p>
            <a:r>
              <a:rPr lang="en-GB" sz="1200" b="1" dirty="0" smtClean="0">
                <a:latin typeface="Arial" pitchFamily="34" charset="0"/>
                <a:cs typeface="Arial" pitchFamily="34" charset="0"/>
              </a:rPr>
              <a:t>1&amp;2</a:t>
            </a:r>
            <a:r>
              <a:rPr lang="en-GB" sz="1200" b="1" dirty="0">
                <a:latin typeface="Arial" pitchFamily="34" charset="0"/>
                <a:cs typeface="Arial" pitchFamily="34" charset="0"/>
              </a:rPr>
              <a:t> </a:t>
            </a:r>
            <a:r>
              <a:rPr lang="en-GB" sz="1200" b="1" dirty="0" smtClean="0">
                <a:latin typeface="Arial" pitchFamily="34" charset="0"/>
                <a:cs typeface="Arial" pitchFamily="34" charset="0"/>
              </a:rPr>
              <a:t>Outline</a:t>
            </a:r>
            <a:endParaRPr lang="en-GB" sz="1200" b="1" dirty="0">
              <a:latin typeface="Arial" pitchFamily="34" charset="0"/>
              <a:cs typeface="Arial" pitchFamily="34" charset="0"/>
            </a:endParaRPr>
          </a:p>
        </p:txBody>
      </p:sp>
    </p:spTree>
    <p:extLst>
      <p:ext uri="{BB962C8B-B14F-4D97-AF65-F5344CB8AC3E}">
        <p14:creationId xmlns:p14="http://schemas.microsoft.com/office/powerpoint/2010/main" val="60097792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695856"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H</a:t>
            </a:r>
            <a:r>
              <a:rPr lang="en-GB" sz="2400" b="1" baseline="-25000" dirty="0" smtClean="0">
                <a:latin typeface="Arial" pitchFamily="34" charset="0"/>
                <a:cs typeface="Arial" pitchFamily="34" charset="0"/>
              </a:rPr>
              <a:t>2</a:t>
            </a:r>
            <a:r>
              <a:rPr lang="en-GB" sz="2400" b="1" dirty="0" smtClean="0">
                <a:latin typeface="Arial" pitchFamily="34" charset="0"/>
                <a:cs typeface="Arial" pitchFamily="34" charset="0"/>
              </a:rPr>
              <a:t> Storage Vessel</a:t>
            </a:r>
            <a:endParaRPr lang="en-GB" sz="2400" b="1" dirty="0">
              <a:latin typeface="Arial" pitchFamily="34" charset="0"/>
              <a:cs typeface="Arial" pitchFamily="34" charset="0"/>
            </a:endParaRPr>
          </a:p>
        </p:txBody>
      </p:sp>
      <p:sp>
        <p:nvSpPr>
          <p:cNvPr id="20" name="Content Placeholder 2"/>
          <p:cNvSpPr txBox="1">
            <a:spLocks/>
          </p:cNvSpPr>
          <p:nvPr/>
        </p:nvSpPr>
        <p:spPr>
          <a:xfrm>
            <a:off x="462372" y="1759124"/>
            <a:ext cx="8075240" cy="38884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2000" smtClean="0"/>
              <a:t>Information required for design:</a:t>
            </a:r>
          </a:p>
          <a:p>
            <a:pPr>
              <a:lnSpc>
                <a:spcPct val="150000"/>
              </a:lnSpc>
            </a:pPr>
            <a:r>
              <a:rPr lang="en-US" sz="2000" smtClean="0"/>
              <a:t>Full amount of hydrogen which must initially be delivered (flowrates and hold-up are unnecessary as the H</a:t>
            </a:r>
            <a:r>
              <a:rPr lang="en-US" sz="2000" baseline="-25000" smtClean="0"/>
              <a:t>2</a:t>
            </a:r>
            <a:r>
              <a:rPr lang="en-US" sz="2000" smtClean="0"/>
              <a:t> volume will never increase)</a:t>
            </a:r>
          </a:p>
          <a:p>
            <a:pPr>
              <a:lnSpc>
                <a:spcPct val="150000"/>
              </a:lnSpc>
            </a:pPr>
            <a:r>
              <a:rPr lang="en-US" sz="2000" smtClean="0"/>
              <a:t>As before, safety factor, T&amp;P</a:t>
            </a:r>
            <a:endParaRPr lang="en-US" sz="2000" dirty="0"/>
          </a:p>
        </p:txBody>
      </p:sp>
    </p:spTree>
    <p:extLst>
      <p:ext uri="{BB962C8B-B14F-4D97-AF65-F5344CB8AC3E}">
        <p14:creationId xmlns:p14="http://schemas.microsoft.com/office/powerpoint/2010/main" val="165447800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0" name="Content Placeholder 2"/>
          <p:cNvSpPr txBox="1">
            <a:spLocks/>
          </p:cNvSpPr>
          <p:nvPr/>
        </p:nvSpPr>
        <p:spPr>
          <a:xfrm>
            <a:off x="457200" y="1484784"/>
            <a:ext cx="8075240" cy="46085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2000" dirty="0" smtClean="0"/>
              <a:t>Information required for design:</a:t>
            </a:r>
          </a:p>
          <a:p>
            <a:pPr>
              <a:lnSpc>
                <a:spcPct val="150000"/>
              </a:lnSpc>
            </a:pPr>
            <a:r>
              <a:rPr lang="en-US" sz="2000" dirty="0" smtClean="0"/>
              <a:t>Inlet </a:t>
            </a:r>
            <a:r>
              <a:rPr lang="en-US" sz="2000" dirty="0" err="1" smtClean="0"/>
              <a:t>flowrate</a:t>
            </a:r>
            <a:r>
              <a:rPr lang="en-US" sz="2000" dirty="0" smtClean="0"/>
              <a:t> of O</a:t>
            </a:r>
            <a:r>
              <a:rPr lang="en-US" sz="2000" baseline="-25000" dirty="0" smtClean="0"/>
              <a:t>2</a:t>
            </a:r>
            <a:r>
              <a:rPr lang="en-US" sz="2000" dirty="0" smtClean="0"/>
              <a:t> from electrolysis (need conversion from reactor and electrolysis unit)</a:t>
            </a:r>
          </a:p>
          <a:p>
            <a:pPr>
              <a:lnSpc>
                <a:spcPct val="150000"/>
              </a:lnSpc>
            </a:pPr>
            <a:r>
              <a:rPr lang="en-US" sz="2000" dirty="0" smtClean="0"/>
              <a:t>Outlet </a:t>
            </a:r>
            <a:r>
              <a:rPr lang="en-US" sz="2000" dirty="0" err="1" smtClean="0"/>
              <a:t>flowrate</a:t>
            </a:r>
            <a:r>
              <a:rPr lang="en-US" sz="2000" dirty="0" smtClean="0"/>
              <a:t> of O</a:t>
            </a:r>
            <a:r>
              <a:rPr lang="en-US" sz="2000" baseline="-25000" dirty="0" smtClean="0"/>
              <a:t>2</a:t>
            </a:r>
            <a:r>
              <a:rPr lang="en-US" sz="2000" dirty="0" smtClean="0"/>
              <a:t> to station atmosphere</a:t>
            </a:r>
          </a:p>
          <a:p>
            <a:pPr>
              <a:lnSpc>
                <a:spcPct val="150000"/>
              </a:lnSpc>
            </a:pPr>
            <a:r>
              <a:rPr lang="en-US" sz="2000" dirty="0" smtClean="0"/>
              <a:t>As before, safety factor, T&amp;P, Hold-up</a:t>
            </a:r>
          </a:p>
          <a:p>
            <a:pPr>
              <a:lnSpc>
                <a:spcPct val="150000"/>
              </a:lnSpc>
            </a:pPr>
            <a:r>
              <a:rPr lang="en-US" sz="2000" dirty="0" smtClean="0"/>
              <a:t>Will electrolysis use continuous or cyclic operation?</a:t>
            </a:r>
            <a:endParaRPr lang="en-US" sz="2000" dirty="0"/>
          </a:p>
        </p:txBody>
      </p:sp>
      <p:sp>
        <p:nvSpPr>
          <p:cNvPr id="22" name="Title 1"/>
          <p:cNvSpPr txBox="1">
            <a:spLocks/>
          </p:cNvSpPr>
          <p:nvPr/>
        </p:nvSpPr>
        <p:spPr>
          <a:xfrm>
            <a:off x="385829" y="779692"/>
            <a:ext cx="82296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smtClean="0">
                <a:latin typeface="Arial" pitchFamily="34" charset="0"/>
                <a:cs typeface="Arial" pitchFamily="34" charset="0"/>
              </a:rPr>
              <a:t>O</a:t>
            </a:r>
            <a:r>
              <a:rPr lang="en-US" sz="2400" b="1" baseline="-25000" smtClean="0">
                <a:latin typeface="Arial" pitchFamily="34" charset="0"/>
                <a:cs typeface="Arial" pitchFamily="34" charset="0"/>
              </a:rPr>
              <a:t>2</a:t>
            </a:r>
            <a:r>
              <a:rPr lang="en-US" sz="2400" b="1" smtClean="0">
                <a:latin typeface="Arial" pitchFamily="34" charset="0"/>
                <a:cs typeface="Arial" pitchFamily="34" charset="0"/>
              </a:rPr>
              <a:t> Storage Vessel</a:t>
            </a:r>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250133617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469728"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CH</a:t>
            </a:r>
            <a:r>
              <a:rPr lang="en-GB" sz="2400" b="1" baseline="-25000" dirty="0" smtClean="0">
                <a:latin typeface="Arial" pitchFamily="34" charset="0"/>
                <a:cs typeface="Arial" pitchFamily="34" charset="0"/>
              </a:rPr>
              <a:t>4</a:t>
            </a:r>
            <a:r>
              <a:rPr lang="en-GB" sz="2400" b="1" dirty="0" smtClean="0">
                <a:latin typeface="Arial" pitchFamily="34" charset="0"/>
                <a:cs typeface="Arial" pitchFamily="34" charset="0"/>
              </a:rPr>
              <a:t> Storage Vessel</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916832"/>
            <a:ext cx="8075240" cy="41764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2000" smtClean="0">
                <a:solidFill>
                  <a:srgbClr val="FF0000"/>
                </a:solidFill>
              </a:rPr>
              <a:t>Is this vessel necessary?  </a:t>
            </a:r>
            <a:r>
              <a:rPr lang="en-US" sz="2000" smtClean="0"/>
              <a:t>If all the methane is going to be purged then can it simply be purged as it is produced (simple no-return valve on CH4 stream from gas separations)?</a:t>
            </a:r>
            <a:endParaRPr lang="en-US" sz="2000" dirty="0"/>
          </a:p>
        </p:txBody>
      </p:sp>
    </p:spTree>
    <p:extLst>
      <p:ext uri="{BB962C8B-B14F-4D97-AF65-F5344CB8AC3E}">
        <p14:creationId xmlns:p14="http://schemas.microsoft.com/office/powerpoint/2010/main" val="413090284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469728"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Additional Questions on Gas Storage</a:t>
            </a:r>
            <a:endParaRPr lang="en-GB" sz="2400" b="1" dirty="0">
              <a:latin typeface="Arial" pitchFamily="34" charset="0"/>
              <a:cs typeface="Arial" pitchFamily="34" charset="0"/>
            </a:endParaRPr>
          </a:p>
        </p:txBody>
      </p:sp>
      <p:sp>
        <p:nvSpPr>
          <p:cNvPr id="22" name="Content Placeholder 2"/>
          <p:cNvSpPr txBox="1">
            <a:spLocks/>
          </p:cNvSpPr>
          <p:nvPr/>
        </p:nvSpPr>
        <p:spPr>
          <a:xfrm>
            <a:off x="457200" y="1844824"/>
            <a:ext cx="8075240" cy="42813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000" smtClean="0"/>
              <a:t>Will any CO</a:t>
            </a:r>
            <a:r>
              <a:rPr lang="en-US" sz="2000" baseline="-25000" smtClean="0"/>
              <a:t>2</a:t>
            </a:r>
            <a:r>
              <a:rPr lang="en-US" sz="2000" smtClean="0"/>
              <a:t> or H</a:t>
            </a:r>
            <a:r>
              <a:rPr lang="en-US" sz="2000" baseline="-25000" smtClean="0"/>
              <a:t>2</a:t>
            </a:r>
            <a:r>
              <a:rPr lang="en-US" sz="2000" smtClean="0"/>
              <a:t> be purged?</a:t>
            </a:r>
          </a:p>
          <a:p>
            <a:pPr>
              <a:lnSpc>
                <a:spcPct val="150000"/>
              </a:lnSpc>
            </a:pPr>
            <a:r>
              <a:rPr lang="en-US" sz="2000" smtClean="0"/>
              <a:t>Is it necessary to include a hydrogen recycle stream (in addition to the hydrogen recycled from electrolysis)?</a:t>
            </a:r>
            <a:endParaRPr lang="en-US" sz="2000" dirty="0"/>
          </a:p>
        </p:txBody>
      </p:sp>
    </p:spTree>
    <p:extLst>
      <p:ext uri="{BB962C8B-B14F-4D97-AF65-F5344CB8AC3E}">
        <p14:creationId xmlns:p14="http://schemas.microsoft.com/office/powerpoint/2010/main" val="398612946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469728"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Liquid Storage Vessel</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628800"/>
            <a:ext cx="8075240" cy="446449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2000" smtClean="0"/>
              <a:t>Information required for design:</a:t>
            </a:r>
          </a:p>
          <a:p>
            <a:pPr>
              <a:lnSpc>
                <a:spcPct val="150000"/>
              </a:lnSpc>
            </a:pPr>
            <a:r>
              <a:rPr lang="en-US" sz="2000" smtClean="0"/>
              <a:t>Inlet flowrate of H</a:t>
            </a:r>
            <a:r>
              <a:rPr lang="en-US" sz="2000" baseline="-25000" smtClean="0"/>
              <a:t>2</a:t>
            </a:r>
            <a:r>
              <a:rPr lang="en-US" sz="2000" smtClean="0"/>
              <a:t>O (need conversion from reactor)</a:t>
            </a:r>
          </a:p>
          <a:p>
            <a:pPr>
              <a:lnSpc>
                <a:spcPct val="150000"/>
              </a:lnSpc>
            </a:pPr>
            <a:r>
              <a:rPr lang="en-US" sz="2000" smtClean="0"/>
              <a:t>Will electrolysis use continuous or cyclic operation?</a:t>
            </a:r>
          </a:p>
          <a:p>
            <a:pPr>
              <a:lnSpc>
                <a:spcPct val="150000"/>
              </a:lnSpc>
            </a:pPr>
            <a:r>
              <a:rPr lang="en-US" sz="2000" smtClean="0"/>
              <a:t>As for gases, safety factor, T&amp;P, Hold-up</a:t>
            </a:r>
          </a:p>
          <a:p>
            <a:pPr>
              <a:lnSpc>
                <a:spcPct val="150000"/>
              </a:lnSpc>
            </a:pPr>
            <a:endParaRPr lang="en-US" sz="2000" dirty="0"/>
          </a:p>
        </p:txBody>
      </p:sp>
    </p:spTree>
    <p:extLst>
      <p:ext uri="{BB962C8B-B14F-4D97-AF65-F5344CB8AC3E}">
        <p14:creationId xmlns:p14="http://schemas.microsoft.com/office/powerpoint/2010/main" val="273269671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469728"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Gas Separation</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772816"/>
            <a:ext cx="8075240" cy="43204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en-US" sz="2000" dirty="0" smtClean="0"/>
              <a:t>Is this necessary or are outlet </a:t>
            </a:r>
            <a:r>
              <a:rPr lang="en-US" sz="2000" dirty="0" err="1" smtClean="0"/>
              <a:t>flowrates</a:t>
            </a:r>
            <a:r>
              <a:rPr lang="en-US" sz="2000" dirty="0" smtClean="0"/>
              <a:t> of reactants (CO</a:t>
            </a:r>
            <a:r>
              <a:rPr lang="en-US" sz="2000" baseline="-25000" dirty="0" smtClean="0"/>
              <a:t>2</a:t>
            </a:r>
            <a:r>
              <a:rPr lang="en-US" sz="2000" dirty="0" smtClean="0"/>
              <a:t> and H</a:t>
            </a:r>
            <a:r>
              <a:rPr lang="en-US" sz="2000" baseline="-25000" dirty="0" smtClean="0"/>
              <a:t>2</a:t>
            </a:r>
            <a:r>
              <a:rPr lang="en-US" sz="2000" dirty="0" smtClean="0"/>
              <a:t>) low enough to allow them to be purged?</a:t>
            </a:r>
          </a:p>
          <a:p>
            <a:pPr marL="0" indent="0">
              <a:lnSpc>
                <a:spcPct val="150000"/>
              </a:lnSpc>
              <a:buFont typeface="Arial" pitchFamily="34" charset="0"/>
              <a:buNone/>
            </a:pPr>
            <a:endParaRPr lang="en-US" sz="2000" dirty="0" smtClean="0"/>
          </a:p>
          <a:p>
            <a:pPr marL="0" indent="0">
              <a:lnSpc>
                <a:spcPct val="150000"/>
              </a:lnSpc>
              <a:buFont typeface="Arial" pitchFamily="34" charset="0"/>
              <a:buNone/>
            </a:pPr>
            <a:r>
              <a:rPr lang="en-US" sz="2000" dirty="0" smtClean="0"/>
              <a:t>Need advice from CO</a:t>
            </a:r>
            <a:r>
              <a:rPr lang="en-US" sz="2000" baseline="-25000" dirty="0" smtClean="0"/>
              <a:t>2</a:t>
            </a:r>
            <a:r>
              <a:rPr lang="en-US" sz="2000" dirty="0" smtClean="0"/>
              <a:t> separation group!</a:t>
            </a:r>
          </a:p>
          <a:p>
            <a:pPr marL="0" indent="0">
              <a:lnSpc>
                <a:spcPct val="150000"/>
              </a:lnSpc>
              <a:buFont typeface="Arial" pitchFamily="34" charset="0"/>
              <a:buNone/>
            </a:pPr>
            <a:r>
              <a:rPr lang="en-US" sz="2000" dirty="0" smtClean="0"/>
              <a:t>- Need to separate a mixture of CO</a:t>
            </a:r>
            <a:r>
              <a:rPr lang="en-US" sz="2000" baseline="-25000" dirty="0" smtClean="0"/>
              <a:t>2</a:t>
            </a:r>
            <a:r>
              <a:rPr lang="en-US" sz="2000" dirty="0" smtClean="0"/>
              <a:t>, CH</a:t>
            </a:r>
            <a:r>
              <a:rPr lang="en-US" sz="2000" baseline="-25000" dirty="0" smtClean="0"/>
              <a:t>4</a:t>
            </a:r>
            <a:r>
              <a:rPr lang="en-US" sz="2000" dirty="0" smtClean="0"/>
              <a:t> and H</a:t>
            </a:r>
            <a:r>
              <a:rPr lang="en-US" sz="2000" baseline="-25000" dirty="0" smtClean="0"/>
              <a:t>2</a:t>
            </a:r>
            <a:r>
              <a:rPr lang="en-US" sz="2000" dirty="0" smtClean="0"/>
              <a:t>.</a:t>
            </a:r>
          </a:p>
          <a:p>
            <a:pPr>
              <a:lnSpc>
                <a:spcPct val="150000"/>
              </a:lnSpc>
            </a:pPr>
            <a:endParaRPr lang="en-US" sz="2000" dirty="0"/>
          </a:p>
        </p:txBody>
      </p:sp>
    </p:spTree>
    <p:extLst>
      <p:ext uri="{BB962C8B-B14F-4D97-AF65-F5344CB8AC3E}">
        <p14:creationId xmlns:p14="http://schemas.microsoft.com/office/powerpoint/2010/main" val="291984192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219208"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21" name="TextBox 20"/>
          <p:cNvSpPr txBox="1"/>
          <p:nvPr/>
        </p:nvSpPr>
        <p:spPr>
          <a:xfrm>
            <a:off x="469728" y="1067247"/>
            <a:ext cx="8712968" cy="461665"/>
          </a:xfrm>
          <a:prstGeom prst="rect">
            <a:avLst/>
          </a:prstGeom>
          <a:noFill/>
        </p:spPr>
        <p:txBody>
          <a:bodyPr wrap="square" rtlCol="0">
            <a:spAutoFit/>
          </a:bodyPr>
          <a:lstStyle/>
          <a:p>
            <a:r>
              <a:rPr lang="en-GB" sz="2400" b="1" dirty="0" smtClean="0">
                <a:latin typeface="Arial" pitchFamily="34" charset="0"/>
                <a:cs typeface="Arial" pitchFamily="34" charset="0"/>
              </a:rPr>
              <a:t>Electrolysis Unit</a:t>
            </a:r>
            <a:endParaRPr lang="en-GB" sz="2400" b="1" dirty="0">
              <a:latin typeface="Arial" pitchFamily="34" charset="0"/>
              <a:cs typeface="Arial" pitchFamily="34" charset="0"/>
            </a:endParaRPr>
          </a:p>
        </p:txBody>
      </p:sp>
      <p:sp>
        <p:nvSpPr>
          <p:cNvPr id="20" name="Content Placeholder 2"/>
          <p:cNvSpPr txBox="1">
            <a:spLocks/>
          </p:cNvSpPr>
          <p:nvPr/>
        </p:nvSpPr>
        <p:spPr>
          <a:xfrm>
            <a:off x="457200" y="1916832"/>
            <a:ext cx="8075240" cy="41764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000" smtClean="0"/>
              <a:t>Need to check we’re not overlapping with the electrolysis group – who will design the storage for water, oxygen and hydrogen?</a:t>
            </a:r>
          </a:p>
          <a:p>
            <a:pPr>
              <a:lnSpc>
                <a:spcPct val="150000"/>
              </a:lnSpc>
            </a:pPr>
            <a:r>
              <a:rPr lang="en-US" sz="2000" smtClean="0"/>
              <a:t>Any recycle streams around electrolysis unit?</a:t>
            </a:r>
          </a:p>
          <a:p>
            <a:pPr>
              <a:lnSpc>
                <a:spcPct val="150000"/>
              </a:lnSpc>
            </a:pPr>
            <a:endParaRPr lang="en-US" sz="2000" dirty="0"/>
          </a:p>
        </p:txBody>
      </p:sp>
    </p:spTree>
    <p:extLst>
      <p:ext uri="{BB962C8B-B14F-4D97-AF65-F5344CB8AC3E}">
        <p14:creationId xmlns:p14="http://schemas.microsoft.com/office/powerpoint/2010/main" val="250520520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217024" cy="63367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a:t>
            </a:r>
            <a:endParaRPr lang="en-GB" sz="2400" b="1" dirty="0">
              <a:latin typeface="Arial" pitchFamily="34" charset="0"/>
              <a:cs typeface="Arial" pitchFamily="34" charset="0"/>
            </a:endParaRPr>
          </a:p>
        </p:txBody>
      </p:sp>
      <p:sp>
        <p:nvSpPr>
          <p:cNvPr id="11" name="TextBox 10"/>
          <p:cNvSpPr txBox="1"/>
          <p:nvPr/>
        </p:nvSpPr>
        <p:spPr>
          <a:xfrm>
            <a:off x="363629" y="2636912"/>
            <a:ext cx="5936563" cy="2585323"/>
          </a:xfrm>
          <a:prstGeom prst="rect">
            <a:avLst/>
          </a:prstGeom>
          <a:noFill/>
        </p:spPr>
        <p:txBody>
          <a:bodyPr wrap="square" rtlCol="0">
            <a:spAutoFit/>
          </a:bodyPr>
          <a:lstStyle/>
          <a:p>
            <a:pPr marL="342900" indent="-342900">
              <a:buFont typeface="+mj-lt"/>
              <a:buAutoNum type="arabicPeriod"/>
            </a:pPr>
            <a:r>
              <a:rPr lang="en-GB" dirty="0" err="1">
                <a:latin typeface="Arial" pitchFamily="34" charset="0"/>
                <a:cs typeface="Arial" pitchFamily="34" charset="0"/>
              </a:rPr>
              <a:t>Photocatalytic</a:t>
            </a:r>
            <a:r>
              <a:rPr lang="en-GB" dirty="0">
                <a:latin typeface="Arial" pitchFamily="34" charset="0"/>
                <a:cs typeface="Arial" pitchFamily="34" charset="0"/>
              </a:rPr>
              <a:t> </a:t>
            </a:r>
            <a:r>
              <a:rPr lang="en-GB" dirty="0" smtClean="0">
                <a:latin typeface="Arial" pitchFamily="34" charset="0"/>
                <a:cs typeface="Arial" pitchFamily="34" charset="0"/>
              </a:rPr>
              <a:t>splitting</a:t>
            </a:r>
          </a:p>
          <a:p>
            <a:pPr marL="342900" indent="-342900">
              <a:buFont typeface="+mj-lt"/>
              <a:buAutoNum type="arabicPeriod"/>
            </a:pPr>
            <a:endParaRPr lang="en-GB" dirty="0" smtClean="0">
              <a:latin typeface="Arial" pitchFamily="34" charset="0"/>
              <a:cs typeface="Arial" pitchFamily="34" charset="0"/>
            </a:endParaRPr>
          </a:p>
          <a:p>
            <a:pPr marL="342900" indent="-342900">
              <a:buFont typeface="+mj-lt"/>
              <a:buAutoNum type="arabicPeriod"/>
            </a:pPr>
            <a:r>
              <a:rPr lang="en-GB" dirty="0" err="1" smtClean="0">
                <a:latin typeface="Arial" pitchFamily="34" charset="0"/>
                <a:cs typeface="Arial" pitchFamily="34" charset="0"/>
              </a:rPr>
              <a:t>Thermolysis</a:t>
            </a:r>
            <a:endParaRPr lang="en-GB" dirty="0" smtClean="0">
              <a:latin typeface="Arial" pitchFamily="34" charset="0"/>
              <a:cs typeface="Arial" pitchFamily="34" charset="0"/>
            </a:endParaRPr>
          </a:p>
          <a:p>
            <a:pPr marL="342900" indent="-342900">
              <a:buFont typeface="+mj-lt"/>
              <a:buAutoNum type="arabicPeriod"/>
            </a:pPr>
            <a:endParaRPr lang="en-GB" dirty="0" smtClean="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Thermochemical cycles</a:t>
            </a:r>
          </a:p>
          <a:p>
            <a:pPr marL="342900" indent="-342900">
              <a:buFont typeface="+mj-lt"/>
              <a:buAutoNum type="arabicPeriod"/>
            </a:pPr>
            <a:endParaRPr lang="en-GB" dirty="0" smtClean="0">
              <a:latin typeface="Arial" pitchFamily="34" charset="0"/>
              <a:cs typeface="Arial" pitchFamily="34" charset="0"/>
            </a:endParaRPr>
          </a:p>
          <a:p>
            <a:pPr marL="342900" indent="-342900">
              <a:buFont typeface="+mj-lt"/>
              <a:buAutoNum type="arabicPeriod"/>
            </a:pPr>
            <a:r>
              <a:rPr lang="en-GB" dirty="0" smtClean="0">
                <a:latin typeface="Arial" pitchFamily="34" charset="0"/>
                <a:cs typeface="Arial" pitchFamily="34" charset="0"/>
              </a:rPr>
              <a:t>Catalysis</a:t>
            </a:r>
            <a:endParaRPr lang="en-GB" dirty="0">
              <a:latin typeface="Arial" pitchFamily="34" charset="0"/>
              <a:cs typeface="Arial" pitchFamily="34" charset="0"/>
            </a:endParaRPr>
          </a:p>
          <a:p>
            <a:endParaRPr lang="en-GB" dirty="0"/>
          </a:p>
          <a:p>
            <a:endParaRPr lang="en-GB" dirty="0"/>
          </a:p>
        </p:txBody>
      </p:sp>
    </p:spTree>
    <p:extLst>
      <p:ext uri="{BB962C8B-B14F-4D97-AF65-F5344CB8AC3E}">
        <p14:creationId xmlns:p14="http://schemas.microsoft.com/office/powerpoint/2010/main" val="135443354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 </a:t>
            </a:r>
            <a:r>
              <a:rPr lang="en-GB" sz="2400" b="1" dirty="0" err="1" smtClean="0">
                <a:latin typeface="Arial" pitchFamily="34" charset="0"/>
                <a:cs typeface="Arial" pitchFamily="34" charset="0"/>
              </a:rPr>
              <a:t>Cont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
        <p:nvSpPr>
          <p:cNvPr id="20" name="Content Placeholder 2"/>
          <p:cNvSpPr txBox="1">
            <a:spLocks/>
          </p:cNvSpPr>
          <p:nvPr/>
        </p:nvSpPr>
        <p:spPr>
          <a:xfrm>
            <a:off x="363629" y="2636912"/>
            <a:ext cx="3538736" cy="3024336"/>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rabicPeriod"/>
            </a:pPr>
            <a:r>
              <a:rPr lang="en-GB" sz="2900" b="1" dirty="0" err="1" smtClean="0">
                <a:latin typeface="Arial" pitchFamily="34" charset="0"/>
                <a:cs typeface="Arial" pitchFamily="34" charset="0"/>
              </a:rPr>
              <a:t>Photocatalytic</a:t>
            </a:r>
            <a:r>
              <a:rPr lang="en-GB" sz="2900" b="1" dirty="0" smtClean="0">
                <a:latin typeface="Arial" pitchFamily="34" charset="0"/>
                <a:cs typeface="Arial" pitchFamily="34" charset="0"/>
              </a:rPr>
              <a:t> splitting</a:t>
            </a:r>
          </a:p>
          <a:p>
            <a:pPr marL="514350" indent="-514350">
              <a:buFont typeface="+mj-lt"/>
              <a:buAutoNum type="arabicPeriod"/>
            </a:pPr>
            <a:endParaRPr lang="en-GB" b="1" dirty="0" smtClean="0"/>
          </a:p>
          <a:p>
            <a:r>
              <a:rPr lang="en-GB" sz="2900" dirty="0" smtClean="0">
                <a:latin typeface="Arial" pitchFamily="34" charset="0"/>
                <a:cs typeface="Arial" pitchFamily="34" charset="0"/>
              </a:rPr>
              <a:t>Advantages – simplicity (use catalyst suspended in water to electrolyse solution in the presence of sunlight)</a:t>
            </a:r>
          </a:p>
          <a:p>
            <a:endParaRPr lang="en-GB" sz="2900" dirty="0" smtClean="0">
              <a:latin typeface="Arial" pitchFamily="34" charset="0"/>
              <a:cs typeface="Arial" pitchFamily="34" charset="0"/>
            </a:endParaRPr>
          </a:p>
          <a:p>
            <a:r>
              <a:rPr lang="en-GB" sz="2900" dirty="0" smtClean="0">
                <a:latin typeface="Arial" pitchFamily="34" charset="0"/>
                <a:cs typeface="Arial" pitchFamily="34" charset="0"/>
              </a:rPr>
              <a:t>Disadvantages – Critical system would depend on the availability of sufficient insolation</a:t>
            </a:r>
            <a:endParaRPr lang="en-GB" sz="2900" dirty="0">
              <a:latin typeface="Arial" pitchFamily="34" charset="0"/>
              <a:cs typeface="Arial" pitchFamily="34" charset="0"/>
            </a:endParaRPr>
          </a:p>
        </p:txBody>
      </p:sp>
      <p:sp>
        <p:nvSpPr>
          <p:cNvPr id="12" name="TextBox 11"/>
          <p:cNvSpPr txBox="1"/>
          <p:nvPr/>
        </p:nvSpPr>
        <p:spPr>
          <a:xfrm>
            <a:off x="5508104" y="2492896"/>
            <a:ext cx="3384375" cy="3693319"/>
          </a:xfrm>
          <a:prstGeom prst="rect">
            <a:avLst/>
          </a:prstGeom>
          <a:noFill/>
        </p:spPr>
        <p:txBody>
          <a:bodyPr wrap="square" rtlCol="0">
            <a:spAutoFit/>
          </a:bodyPr>
          <a:lstStyle/>
          <a:p>
            <a:r>
              <a:rPr lang="en-GB" b="1" dirty="0" smtClean="0">
                <a:latin typeface="Arial" pitchFamily="34" charset="0"/>
                <a:cs typeface="Arial" pitchFamily="34" charset="0"/>
              </a:rPr>
              <a:t>2. </a:t>
            </a:r>
            <a:r>
              <a:rPr lang="en-GB" b="1" dirty="0" err="1" smtClean="0">
                <a:latin typeface="Arial" pitchFamily="34" charset="0"/>
                <a:cs typeface="Arial" pitchFamily="34" charset="0"/>
              </a:rPr>
              <a:t>Thermolysis</a:t>
            </a:r>
            <a:endParaRPr lang="en-GB" b="1" dirty="0" smtClean="0">
              <a:latin typeface="Arial" pitchFamily="34" charset="0"/>
              <a:cs typeface="Arial" pitchFamily="34" charset="0"/>
            </a:endParaRPr>
          </a:p>
          <a:p>
            <a:endParaRPr lang="en-GB" b="1" dirty="0">
              <a:latin typeface="Arial" pitchFamily="34" charset="0"/>
              <a:cs typeface="Arial" pitchFamily="34" charset="0"/>
            </a:endParaRPr>
          </a:p>
          <a:p>
            <a:pPr marL="285750" indent="-285750">
              <a:buFont typeface="Arial" pitchFamily="34" charset="0"/>
              <a:buChar char="•"/>
            </a:pPr>
            <a:r>
              <a:rPr lang="en-GB" dirty="0">
                <a:latin typeface="Arial" pitchFamily="34" charset="0"/>
                <a:cs typeface="Arial" pitchFamily="34" charset="0"/>
              </a:rPr>
              <a:t>Advantages  - Can use methane as a fuel (if Sabatier is used)</a:t>
            </a:r>
          </a:p>
          <a:p>
            <a:endParaRPr lang="en-GB" dirty="0" smtClean="0">
              <a:latin typeface="Arial" pitchFamily="34" charset="0"/>
              <a:cs typeface="Arial" pitchFamily="34" charset="0"/>
            </a:endParaRPr>
          </a:p>
          <a:p>
            <a:pPr marL="285750" indent="-285750">
              <a:buFont typeface="Arial" pitchFamily="34" charset="0"/>
              <a:buChar char="•"/>
            </a:pPr>
            <a:r>
              <a:rPr lang="en-GB" dirty="0" smtClean="0">
                <a:latin typeface="Arial" pitchFamily="34" charset="0"/>
                <a:cs typeface="Arial" pitchFamily="34" charset="0"/>
              </a:rPr>
              <a:t>Disadvantages </a:t>
            </a:r>
            <a:r>
              <a:rPr lang="en-GB" dirty="0">
                <a:latin typeface="Arial" pitchFamily="34" charset="0"/>
                <a:cs typeface="Arial" pitchFamily="34" charset="0"/>
              </a:rPr>
              <a:t>– Extremely high temperatures (2000°C) required to split water which means high rate of component failure.</a:t>
            </a:r>
          </a:p>
          <a:p>
            <a:endParaRPr lang="en-GB" dirty="0"/>
          </a:p>
          <a:p>
            <a:endParaRPr lang="en-GB" dirty="0"/>
          </a:p>
        </p:txBody>
      </p:sp>
    </p:spTree>
    <p:extLst>
      <p:ext uri="{BB962C8B-B14F-4D97-AF65-F5344CB8AC3E}">
        <p14:creationId xmlns:p14="http://schemas.microsoft.com/office/powerpoint/2010/main" val="417867056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512" y="548680"/>
            <a:ext cx="9180512" cy="63093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Manual Operation 5"/>
          <p:cNvSpPr/>
          <p:nvPr/>
        </p:nvSpPr>
        <p:spPr>
          <a:xfrm rot="10800000">
            <a:off x="-36512" y="116630"/>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363629" y="194155"/>
            <a:ext cx="1584176" cy="276999"/>
          </a:xfrm>
          <a:prstGeom prst="rect">
            <a:avLst/>
          </a:prstGeom>
          <a:noFill/>
        </p:spPr>
        <p:txBody>
          <a:bodyPr wrap="square" rtlCol="0">
            <a:spAutoFit/>
          </a:bodyPr>
          <a:lstStyle/>
          <a:p>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9" name="Flowchart: Manual Operation 8"/>
          <p:cNvSpPr/>
          <p:nvPr/>
        </p:nvSpPr>
        <p:spPr>
          <a:xfrm rot="10800000">
            <a:off x="1458466"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835696" y="87015"/>
            <a:ext cx="1728192" cy="461665"/>
          </a:xfrm>
          <a:prstGeom prst="rect">
            <a:avLst/>
          </a:prstGeom>
          <a:noFill/>
        </p:spPr>
        <p:txBody>
          <a:bodyPr wrap="square" rtlCol="0">
            <a:spAutoFit/>
          </a:bodyPr>
          <a:lstStyle/>
          <a:p>
            <a:r>
              <a:rPr lang="en-GB" sz="1200" dirty="0" smtClean="0">
                <a:latin typeface="Arial" pitchFamily="34" charset="0"/>
                <a:cs typeface="Arial" pitchFamily="34" charset="0"/>
              </a:rPr>
              <a:t>1. Design </a:t>
            </a:r>
          </a:p>
          <a:p>
            <a:r>
              <a:rPr lang="en-GB" sz="1200" dirty="0" smtClean="0">
                <a:latin typeface="Arial" pitchFamily="34" charset="0"/>
                <a:cs typeface="Arial" pitchFamily="34" charset="0"/>
              </a:rPr>
              <a:t>objectives</a:t>
            </a:r>
            <a:endParaRPr lang="en-GB" sz="1200" dirty="0">
              <a:latin typeface="Arial" pitchFamily="34" charset="0"/>
              <a:cs typeface="Arial" pitchFamily="34" charset="0"/>
            </a:endParaRPr>
          </a:p>
        </p:txBody>
      </p:sp>
      <p:sp>
        <p:nvSpPr>
          <p:cNvPr id="25" name="Flowchart: Manual Operation 24"/>
          <p:cNvSpPr/>
          <p:nvPr/>
        </p:nvSpPr>
        <p:spPr>
          <a:xfrm rot="10800000">
            <a:off x="2970634" y="116632"/>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3275856" y="116633"/>
            <a:ext cx="1152128" cy="461665"/>
          </a:xfrm>
          <a:prstGeom prst="rect">
            <a:avLst/>
          </a:prstGeom>
          <a:noFill/>
        </p:spPr>
        <p:txBody>
          <a:bodyPr wrap="square" rtlCol="0">
            <a:spAutoFit/>
          </a:bodyPr>
          <a:lstStyle/>
          <a:p>
            <a:r>
              <a:rPr lang="en-GB" sz="1200" dirty="0" smtClean="0">
                <a:latin typeface="Arial" pitchFamily="34" charset="0"/>
                <a:cs typeface="Arial" pitchFamily="34" charset="0"/>
              </a:rPr>
              <a:t>2. Criteria &amp; constraints</a:t>
            </a:r>
            <a:endParaRPr lang="en-GB" sz="1200" dirty="0">
              <a:latin typeface="Arial" pitchFamily="34" charset="0"/>
              <a:cs typeface="Arial" pitchFamily="34" charset="0"/>
            </a:endParaRPr>
          </a:p>
        </p:txBody>
      </p:sp>
      <p:sp>
        <p:nvSpPr>
          <p:cNvPr id="14" name="Flowchart: Manual Operation 13"/>
          <p:cNvSpPr/>
          <p:nvPr/>
        </p:nvSpPr>
        <p:spPr>
          <a:xfrm rot="10800000">
            <a:off x="6012160"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389390" y="116633"/>
            <a:ext cx="1152128" cy="461665"/>
          </a:xfrm>
          <a:prstGeom prst="rect">
            <a:avLst/>
          </a:prstGeom>
          <a:noFill/>
        </p:spPr>
        <p:txBody>
          <a:bodyPr wrap="square" rtlCol="0">
            <a:spAutoFit/>
          </a:bodyPr>
          <a:lstStyle/>
          <a:p>
            <a:r>
              <a:rPr lang="en-GB" sz="1200" dirty="0">
                <a:latin typeface="Arial" pitchFamily="34" charset="0"/>
                <a:cs typeface="Arial" pitchFamily="34" charset="0"/>
              </a:rPr>
              <a:t>4</a:t>
            </a:r>
            <a:r>
              <a:rPr lang="en-GB" sz="1200" dirty="0" smtClean="0">
                <a:latin typeface="Arial" pitchFamily="34" charset="0"/>
                <a:cs typeface="Arial" pitchFamily="34" charset="0"/>
              </a:rPr>
              <a:t>. Water</a:t>
            </a:r>
          </a:p>
          <a:p>
            <a:r>
              <a:rPr lang="en-GB" sz="1200" dirty="0" smtClean="0">
                <a:latin typeface="Arial" pitchFamily="34" charset="0"/>
                <a:cs typeface="Arial" pitchFamily="34" charset="0"/>
              </a:rPr>
              <a:t>treatment</a:t>
            </a:r>
            <a:endParaRPr lang="en-GB" sz="1200" dirty="0">
              <a:latin typeface="Arial" pitchFamily="34" charset="0"/>
              <a:cs typeface="Arial" pitchFamily="34" charset="0"/>
            </a:endParaRPr>
          </a:p>
        </p:txBody>
      </p:sp>
      <p:sp>
        <p:nvSpPr>
          <p:cNvPr id="16" name="Flowchart: Manual Operation 15"/>
          <p:cNvSpPr/>
          <p:nvPr/>
        </p:nvSpPr>
        <p:spPr>
          <a:xfrm rot="10800000">
            <a:off x="4499992"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4826212" y="116633"/>
            <a:ext cx="1728192" cy="461665"/>
          </a:xfrm>
          <a:prstGeom prst="rect">
            <a:avLst/>
          </a:prstGeom>
          <a:noFill/>
        </p:spPr>
        <p:txBody>
          <a:bodyPr wrap="square" rtlCol="0">
            <a:spAutoFit/>
          </a:bodyPr>
          <a:lstStyle/>
          <a:p>
            <a:r>
              <a:rPr lang="en-GB" sz="1200" dirty="0">
                <a:latin typeface="Arial" pitchFamily="34" charset="0"/>
                <a:cs typeface="Arial" pitchFamily="34" charset="0"/>
              </a:rPr>
              <a:t>3</a:t>
            </a:r>
            <a:r>
              <a:rPr lang="en-GB" sz="1200" dirty="0" smtClean="0">
                <a:latin typeface="Arial" pitchFamily="34" charset="0"/>
                <a:cs typeface="Arial" pitchFamily="34" charset="0"/>
              </a:rPr>
              <a:t>. Stages </a:t>
            </a:r>
          </a:p>
          <a:p>
            <a:r>
              <a:rPr lang="en-GB" sz="1200" dirty="0" smtClean="0">
                <a:latin typeface="Arial" pitchFamily="34" charset="0"/>
                <a:cs typeface="Arial" pitchFamily="34" charset="0"/>
              </a:rPr>
              <a:t>1&amp;2</a:t>
            </a:r>
            <a:r>
              <a:rPr lang="en-GB" sz="1200" dirty="0">
                <a:latin typeface="Arial" pitchFamily="34" charset="0"/>
                <a:cs typeface="Arial" pitchFamily="34" charset="0"/>
              </a:rPr>
              <a:t> </a:t>
            </a:r>
            <a:r>
              <a:rPr lang="en-GB" sz="1200" dirty="0" smtClean="0">
                <a:latin typeface="Arial" pitchFamily="34" charset="0"/>
                <a:cs typeface="Arial" pitchFamily="34" charset="0"/>
              </a:rPr>
              <a:t>Outline</a:t>
            </a:r>
            <a:endParaRPr lang="en-GB" sz="1200" dirty="0">
              <a:latin typeface="Arial" pitchFamily="34" charset="0"/>
              <a:cs typeface="Arial" pitchFamily="34" charset="0"/>
            </a:endParaRPr>
          </a:p>
        </p:txBody>
      </p:sp>
      <p:sp>
        <p:nvSpPr>
          <p:cNvPr id="18" name="Flowchart: Manual Operation 17"/>
          <p:cNvSpPr/>
          <p:nvPr/>
        </p:nvSpPr>
        <p:spPr>
          <a:xfrm rot="10800000">
            <a:off x="7507138" y="116633"/>
            <a:ext cx="1673374" cy="432050"/>
          </a:xfrm>
          <a:prstGeom prst="flowChartManualOperati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7884368" y="116633"/>
            <a:ext cx="1152128" cy="461665"/>
          </a:xfrm>
          <a:prstGeom prst="rect">
            <a:avLst/>
          </a:prstGeom>
          <a:noFill/>
        </p:spPr>
        <p:txBody>
          <a:bodyPr wrap="square" rtlCol="0">
            <a:spAutoFit/>
          </a:bodyPr>
          <a:lstStyle/>
          <a:p>
            <a:r>
              <a:rPr lang="en-GB" sz="1200" b="1" dirty="0" smtClean="0">
                <a:latin typeface="Arial" pitchFamily="34" charset="0"/>
                <a:cs typeface="Arial" pitchFamily="34" charset="0"/>
              </a:rPr>
              <a:t>5. Air</a:t>
            </a:r>
          </a:p>
          <a:p>
            <a:r>
              <a:rPr lang="en-GB" sz="1200" b="1" dirty="0" smtClean="0">
                <a:latin typeface="Arial" pitchFamily="34" charset="0"/>
                <a:cs typeface="Arial" pitchFamily="34" charset="0"/>
              </a:rPr>
              <a:t>treatment</a:t>
            </a:r>
            <a:endParaRPr lang="en-GB" sz="1200" b="1" dirty="0">
              <a:latin typeface="Arial" pitchFamily="34" charset="0"/>
              <a:cs typeface="Arial" pitchFamily="34" charset="0"/>
            </a:endParaRPr>
          </a:p>
        </p:txBody>
      </p:sp>
      <p:sp>
        <p:nvSpPr>
          <p:cNvPr id="8" name="TextBox 7"/>
          <p:cNvSpPr txBox="1"/>
          <p:nvPr/>
        </p:nvSpPr>
        <p:spPr>
          <a:xfrm>
            <a:off x="331756" y="1268760"/>
            <a:ext cx="6190775" cy="461665"/>
          </a:xfrm>
          <a:prstGeom prst="rect">
            <a:avLst/>
          </a:prstGeom>
          <a:noFill/>
        </p:spPr>
        <p:txBody>
          <a:bodyPr wrap="square" rtlCol="0">
            <a:spAutoFit/>
          </a:bodyPr>
          <a:lstStyle/>
          <a:p>
            <a:r>
              <a:rPr lang="en-GB" sz="2400" b="1" dirty="0" smtClean="0">
                <a:latin typeface="Arial" pitchFamily="34" charset="0"/>
                <a:cs typeface="Arial" pitchFamily="34" charset="0"/>
              </a:rPr>
              <a:t>Alternatives to Electrolysis </a:t>
            </a:r>
            <a:r>
              <a:rPr lang="en-GB" sz="2400" b="1" dirty="0" err="1" smtClean="0">
                <a:latin typeface="Arial" pitchFamily="34" charset="0"/>
                <a:cs typeface="Arial" pitchFamily="34" charset="0"/>
              </a:rPr>
              <a:t>Cont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
        <p:nvSpPr>
          <p:cNvPr id="20" name="Content Placeholder 2"/>
          <p:cNvSpPr txBox="1">
            <a:spLocks/>
          </p:cNvSpPr>
          <p:nvPr/>
        </p:nvSpPr>
        <p:spPr>
          <a:xfrm>
            <a:off x="363629" y="2636912"/>
            <a:ext cx="3538736" cy="39604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b="1" dirty="0" smtClean="0">
                <a:latin typeface="Arial" pitchFamily="34" charset="0"/>
                <a:cs typeface="Arial" pitchFamily="34" charset="0"/>
              </a:rPr>
              <a:t>  3. Thermochemical Cycles</a:t>
            </a:r>
          </a:p>
          <a:p>
            <a:pPr marL="0" indent="0">
              <a:buNone/>
            </a:pPr>
            <a:endParaRPr lang="en-GB" sz="1800" b="1" dirty="0">
              <a:latin typeface="Arial" pitchFamily="34" charset="0"/>
              <a:cs typeface="Arial" pitchFamily="34" charset="0"/>
            </a:endParaRPr>
          </a:p>
          <a:p>
            <a:r>
              <a:rPr lang="en-GB" sz="1800" dirty="0">
                <a:latin typeface="Arial" pitchFamily="34" charset="0"/>
                <a:cs typeface="Arial" pitchFamily="34" charset="0"/>
              </a:rPr>
              <a:t>Advantages – Relatively low temperature (530°C for Cu-</a:t>
            </a:r>
            <a:r>
              <a:rPr lang="en-GB" sz="1800" dirty="0" err="1">
                <a:latin typeface="Arial" pitchFamily="34" charset="0"/>
                <a:cs typeface="Arial" pitchFamily="34" charset="0"/>
              </a:rPr>
              <a:t>Cl</a:t>
            </a:r>
            <a:r>
              <a:rPr lang="en-GB" sz="1800" dirty="0">
                <a:latin typeface="Arial" pitchFamily="34" charset="0"/>
                <a:cs typeface="Arial" pitchFamily="34" charset="0"/>
              </a:rPr>
              <a:t> cycle</a:t>
            </a:r>
            <a:r>
              <a:rPr lang="en-GB" sz="1800" dirty="0" smtClean="0">
                <a:latin typeface="Arial" pitchFamily="34" charset="0"/>
                <a:cs typeface="Arial" pitchFamily="34" charset="0"/>
              </a:rPr>
              <a:t>).</a:t>
            </a:r>
          </a:p>
          <a:p>
            <a:endParaRPr lang="en-GB" sz="1800" dirty="0">
              <a:latin typeface="Arial" pitchFamily="34" charset="0"/>
              <a:cs typeface="Arial" pitchFamily="34" charset="0"/>
            </a:endParaRPr>
          </a:p>
          <a:p>
            <a:r>
              <a:rPr lang="en-GB" sz="1800" dirty="0">
                <a:latin typeface="Arial" pitchFamily="34" charset="0"/>
                <a:cs typeface="Arial" pitchFamily="34" charset="0"/>
              </a:rPr>
              <a:t>Disadvantages – Requires several different reactors and chlorine gas may be produced which is a potential problem.</a:t>
            </a:r>
          </a:p>
        </p:txBody>
      </p:sp>
      <p:sp>
        <p:nvSpPr>
          <p:cNvPr id="12" name="TextBox 11"/>
          <p:cNvSpPr txBox="1"/>
          <p:nvPr/>
        </p:nvSpPr>
        <p:spPr>
          <a:xfrm>
            <a:off x="5508104" y="2492896"/>
            <a:ext cx="3384375" cy="4247317"/>
          </a:xfrm>
          <a:prstGeom prst="rect">
            <a:avLst/>
          </a:prstGeom>
          <a:noFill/>
        </p:spPr>
        <p:txBody>
          <a:bodyPr wrap="square" rtlCol="0">
            <a:spAutoFit/>
          </a:bodyPr>
          <a:lstStyle/>
          <a:p>
            <a:r>
              <a:rPr lang="en-GB" b="1" dirty="0">
                <a:latin typeface="Arial" pitchFamily="34" charset="0"/>
                <a:cs typeface="Arial" pitchFamily="34" charset="0"/>
              </a:rPr>
              <a:t>4</a:t>
            </a:r>
            <a:r>
              <a:rPr lang="en-GB" b="1" dirty="0" smtClean="0">
                <a:latin typeface="Arial" pitchFamily="34" charset="0"/>
                <a:cs typeface="Arial" pitchFamily="34" charset="0"/>
              </a:rPr>
              <a:t>. Catalysis </a:t>
            </a:r>
            <a:r>
              <a:rPr lang="en-GB" dirty="0"/>
              <a:t>(Milstein 3 stage process</a:t>
            </a:r>
            <a:r>
              <a:rPr lang="en-GB" dirty="0" smtClean="0"/>
              <a:t>).</a:t>
            </a:r>
          </a:p>
          <a:p>
            <a:endParaRPr lang="en-GB" dirty="0">
              <a:latin typeface="Arial" pitchFamily="34" charset="0"/>
              <a:cs typeface="Arial" pitchFamily="34" charset="0"/>
            </a:endParaRPr>
          </a:p>
          <a:p>
            <a:pPr marL="285750" indent="-285750">
              <a:buFont typeface="Arial" pitchFamily="34" charset="0"/>
              <a:buChar char="•"/>
            </a:pPr>
            <a:r>
              <a:rPr lang="en-GB" dirty="0">
                <a:latin typeface="Arial" pitchFamily="34" charset="0"/>
                <a:cs typeface="Arial" pitchFamily="34" charset="0"/>
              </a:rPr>
              <a:t>Advantages – Low temperature (100°C) and fairly simple system, can be scaled up</a:t>
            </a:r>
            <a:r>
              <a:rPr lang="en-GB" dirty="0" smtClean="0">
                <a:latin typeface="Arial" pitchFamily="34" charset="0"/>
                <a:cs typeface="Arial" pitchFamily="34" charset="0"/>
              </a:rPr>
              <a:t>.</a:t>
            </a:r>
          </a:p>
          <a:p>
            <a:endParaRPr lang="en-GB" dirty="0">
              <a:latin typeface="Arial" pitchFamily="34" charset="0"/>
              <a:cs typeface="Arial" pitchFamily="34" charset="0"/>
            </a:endParaRPr>
          </a:p>
          <a:p>
            <a:pPr marL="285750" indent="-285750">
              <a:buFont typeface="Arial" pitchFamily="34" charset="0"/>
              <a:buChar char="•"/>
            </a:pPr>
            <a:r>
              <a:rPr lang="en-GB" dirty="0">
                <a:latin typeface="Arial" pitchFamily="34" charset="0"/>
                <a:cs typeface="Arial" pitchFamily="34" charset="0"/>
              </a:rPr>
              <a:t>Disadvantages – Relatively new technology, may require more research before it is a viable alternative to electrolysis.</a:t>
            </a:r>
          </a:p>
          <a:p>
            <a:endParaRPr lang="en-GB" dirty="0"/>
          </a:p>
          <a:p>
            <a:endParaRPr lang="en-GB" dirty="0"/>
          </a:p>
        </p:txBody>
      </p:sp>
    </p:spTree>
    <p:extLst>
      <p:ext uri="{BB962C8B-B14F-4D97-AF65-F5344CB8AC3E}">
        <p14:creationId xmlns:p14="http://schemas.microsoft.com/office/powerpoint/2010/main" val="40433667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1775</TotalTime>
  <Words>9444</Words>
  <Application>Microsoft Office PowerPoint</Application>
  <PresentationFormat>On-screen Show (4:3)</PresentationFormat>
  <Paragraphs>2673</Paragraphs>
  <Slides>134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134</vt:i4>
      </vt:variant>
    </vt:vector>
  </HeadingPairs>
  <TitlesOfParts>
    <vt:vector size="136" baseType="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t:lpstr>
      <vt:lpstr>?</vt:lpstr>
      <vt:lpstr>PowerPoint Presentation</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lps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Yassen</dc:creator>
  <cp:lastModifiedBy>CLARK Scott</cp:lastModifiedBy>
  <cp:revision>108</cp:revision>
  <dcterms:created xsi:type="dcterms:W3CDTF">2012-01-18T13:35:49Z</dcterms:created>
  <dcterms:modified xsi:type="dcterms:W3CDTF">2012-02-07T13:32:23Z</dcterms:modified>
</cp:coreProperties>
</file>